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58" r:id="rId3"/>
    <p:sldId id="257" r:id="rId4"/>
    <p:sldId id="260" r:id="rId5"/>
    <p:sldId id="259" r:id="rId6"/>
    <p:sldId id="276" r:id="rId7"/>
    <p:sldId id="262" r:id="rId8"/>
    <p:sldId id="261" r:id="rId9"/>
    <p:sldId id="263" r:id="rId10"/>
    <p:sldId id="265" r:id="rId11"/>
    <p:sldId id="275" r:id="rId12"/>
    <p:sldId id="272" r:id="rId13"/>
    <p:sldId id="274" r:id="rId14"/>
    <p:sldId id="277" r:id="rId15"/>
    <p:sldId id="266" r:id="rId16"/>
    <p:sldId id="278" r:id="rId17"/>
    <p:sldId id="267" r:id="rId18"/>
    <p:sldId id="279" r:id="rId19"/>
    <p:sldId id="268" r:id="rId20"/>
    <p:sldId id="269" r:id="rId21"/>
    <p:sldId id="280" r:id="rId22"/>
    <p:sldId id="270" r:id="rId23"/>
    <p:sldId id="271" r:id="rId24"/>
    <p:sldId id="281" r:id="rId25"/>
    <p:sldId id="282" r:id="rId26"/>
    <p:sldId id="28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372" autoAdjust="0"/>
  </p:normalViewPr>
  <p:slideViewPr>
    <p:cSldViewPr snapToGrid="0">
      <p:cViewPr varScale="1">
        <p:scale>
          <a:sx n="63" d="100"/>
          <a:sy n="63" d="100"/>
        </p:scale>
        <p:origin x="752"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250CFC-9665-4684-A0E2-49D3C8D5BB5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329861C-3EFA-4E8B-B6F1-FF06F5ABA058}">
      <dgm:prSet phldrT="[Text]" custT="1"/>
      <dgm:spPr/>
      <dgm:t>
        <a:bodyPr/>
        <a:lstStyle/>
        <a:p>
          <a:r>
            <a:rPr lang="en-US" sz="1800" dirty="0" smtClean="0"/>
            <a:t>Under Forward charge Sec. 13 (2)</a:t>
          </a:r>
          <a:endParaRPr lang="en-US" sz="1800" dirty="0"/>
        </a:p>
      </dgm:t>
    </dgm:pt>
    <dgm:pt modelId="{7BDA5848-B303-4BE9-90D6-C7FF80E3328A}" type="parTrans" cxnId="{F218079F-47FC-4379-8CC3-177D37279BEB}">
      <dgm:prSet/>
      <dgm:spPr/>
      <dgm:t>
        <a:bodyPr/>
        <a:lstStyle/>
        <a:p>
          <a:endParaRPr lang="en-US"/>
        </a:p>
      </dgm:t>
    </dgm:pt>
    <dgm:pt modelId="{C4B6C8D5-935A-42BD-813E-B9870E00E2D6}" type="sibTrans" cxnId="{F218079F-47FC-4379-8CC3-177D37279BEB}">
      <dgm:prSet/>
      <dgm:spPr/>
      <dgm:t>
        <a:bodyPr/>
        <a:lstStyle/>
        <a:p>
          <a:endParaRPr lang="en-US"/>
        </a:p>
      </dgm:t>
    </dgm:pt>
    <dgm:pt modelId="{1875DF8B-F175-4F65-8480-1649F542DB0D}">
      <dgm:prSet phldrT="[Text]" custT="1"/>
      <dgm:spPr/>
      <dgm:t>
        <a:bodyPr/>
        <a:lstStyle/>
        <a:p>
          <a:r>
            <a:rPr lang="en-US" sz="1800" dirty="0" smtClean="0"/>
            <a:t>Under Reverse charge Sec. 13 (3)</a:t>
          </a:r>
          <a:endParaRPr lang="en-US" sz="1800" dirty="0"/>
        </a:p>
      </dgm:t>
    </dgm:pt>
    <dgm:pt modelId="{EB91CCD2-A4BC-4144-87D4-F1352EE1A778}" type="parTrans" cxnId="{9893D2B6-FBA9-464E-AF69-ECD714C1986F}">
      <dgm:prSet/>
      <dgm:spPr/>
      <dgm:t>
        <a:bodyPr/>
        <a:lstStyle/>
        <a:p>
          <a:endParaRPr lang="en-US"/>
        </a:p>
      </dgm:t>
    </dgm:pt>
    <dgm:pt modelId="{B49F5ABF-E281-4957-8810-24B496CEB727}" type="sibTrans" cxnId="{9893D2B6-FBA9-464E-AF69-ECD714C1986F}">
      <dgm:prSet/>
      <dgm:spPr/>
      <dgm:t>
        <a:bodyPr/>
        <a:lstStyle/>
        <a:p>
          <a:endParaRPr lang="en-US"/>
        </a:p>
      </dgm:t>
    </dgm:pt>
    <dgm:pt modelId="{5585E67A-3531-4159-9E92-C2B2286F02D7}">
      <dgm:prSet phldrT="[Text]" custT="1"/>
      <dgm:spPr/>
      <dgm:t>
        <a:bodyPr/>
        <a:lstStyle/>
        <a:p>
          <a:r>
            <a:rPr lang="en-US" sz="1800" dirty="0" smtClean="0"/>
            <a:t>For exchangeable vouchers of goods Sec.13 (4)</a:t>
          </a:r>
          <a:endParaRPr lang="en-US" sz="1800" dirty="0"/>
        </a:p>
      </dgm:t>
    </dgm:pt>
    <dgm:pt modelId="{996FAE44-CBB1-49F7-917B-3FFFDBB4BA76}" type="parTrans" cxnId="{9F2F027A-A2C9-4F23-8941-73AD0BCBCFD9}">
      <dgm:prSet/>
      <dgm:spPr/>
      <dgm:t>
        <a:bodyPr/>
        <a:lstStyle/>
        <a:p>
          <a:endParaRPr lang="en-US"/>
        </a:p>
      </dgm:t>
    </dgm:pt>
    <dgm:pt modelId="{DD57DC92-99A9-4F32-ABA2-B51996E5CBF5}" type="sibTrans" cxnId="{9F2F027A-A2C9-4F23-8941-73AD0BCBCFD9}">
      <dgm:prSet/>
      <dgm:spPr/>
      <dgm:t>
        <a:bodyPr/>
        <a:lstStyle/>
        <a:p>
          <a:endParaRPr lang="en-US"/>
        </a:p>
      </dgm:t>
    </dgm:pt>
    <dgm:pt modelId="{5D24D2D1-BB68-451A-98C1-10172AB231A5}">
      <dgm:prSet custT="1"/>
      <dgm:spPr/>
      <dgm:t>
        <a:bodyPr/>
        <a:lstStyle/>
        <a:p>
          <a:r>
            <a:rPr lang="en-US" sz="1800" dirty="0" smtClean="0"/>
            <a:t>Residual cases Sec. 13 (5)</a:t>
          </a:r>
          <a:endParaRPr lang="en-US" sz="1800" dirty="0"/>
        </a:p>
      </dgm:t>
    </dgm:pt>
    <dgm:pt modelId="{FF4F0485-FBAF-4254-98DF-B741ADFE3FEA}" type="parTrans" cxnId="{5860BDD3-3504-4CFA-A065-828F5B0C970F}">
      <dgm:prSet/>
      <dgm:spPr/>
      <dgm:t>
        <a:bodyPr/>
        <a:lstStyle/>
        <a:p>
          <a:endParaRPr lang="en-US"/>
        </a:p>
      </dgm:t>
    </dgm:pt>
    <dgm:pt modelId="{C5C42B13-FDE9-43C7-A18E-3B5EF1FD65AF}" type="sibTrans" cxnId="{5860BDD3-3504-4CFA-A065-828F5B0C970F}">
      <dgm:prSet/>
      <dgm:spPr/>
      <dgm:t>
        <a:bodyPr/>
        <a:lstStyle/>
        <a:p>
          <a:endParaRPr lang="en-US"/>
        </a:p>
      </dgm:t>
    </dgm:pt>
    <dgm:pt modelId="{9824FB01-DA5E-423D-A739-C254E20E62A9}" type="pres">
      <dgm:prSet presAssocID="{C1250CFC-9665-4684-A0E2-49D3C8D5BB5D}" presName="linear" presStyleCnt="0">
        <dgm:presLayoutVars>
          <dgm:dir/>
          <dgm:animLvl val="lvl"/>
          <dgm:resizeHandles val="exact"/>
        </dgm:presLayoutVars>
      </dgm:prSet>
      <dgm:spPr/>
      <dgm:t>
        <a:bodyPr/>
        <a:lstStyle/>
        <a:p>
          <a:endParaRPr lang="en-US"/>
        </a:p>
      </dgm:t>
    </dgm:pt>
    <dgm:pt modelId="{C4A1A70F-D9F2-4FA0-A9B1-7A2BB27E0B3C}" type="pres">
      <dgm:prSet presAssocID="{8329861C-3EFA-4E8B-B6F1-FF06F5ABA058}" presName="parentLin" presStyleCnt="0"/>
      <dgm:spPr/>
    </dgm:pt>
    <dgm:pt modelId="{B6E34BBC-6486-4F14-A7D5-04741566A8FC}" type="pres">
      <dgm:prSet presAssocID="{8329861C-3EFA-4E8B-B6F1-FF06F5ABA058}" presName="parentLeftMargin" presStyleLbl="node1" presStyleIdx="0" presStyleCnt="4"/>
      <dgm:spPr/>
      <dgm:t>
        <a:bodyPr/>
        <a:lstStyle/>
        <a:p>
          <a:endParaRPr lang="en-US"/>
        </a:p>
      </dgm:t>
    </dgm:pt>
    <dgm:pt modelId="{A07DD4F1-1A00-482C-9C0D-B040FF786841}" type="pres">
      <dgm:prSet presAssocID="{8329861C-3EFA-4E8B-B6F1-FF06F5ABA058}" presName="parentText" presStyleLbl="node1" presStyleIdx="0" presStyleCnt="4">
        <dgm:presLayoutVars>
          <dgm:chMax val="0"/>
          <dgm:bulletEnabled val="1"/>
        </dgm:presLayoutVars>
      </dgm:prSet>
      <dgm:spPr/>
      <dgm:t>
        <a:bodyPr/>
        <a:lstStyle/>
        <a:p>
          <a:endParaRPr lang="en-US"/>
        </a:p>
      </dgm:t>
    </dgm:pt>
    <dgm:pt modelId="{6F80461C-227B-4C37-AAC5-C4357E15D6AC}" type="pres">
      <dgm:prSet presAssocID="{8329861C-3EFA-4E8B-B6F1-FF06F5ABA058}" presName="negativeSpace" presStyleCnt="0"/>
      <dgm:spPr/>
    </dgm:pt>
    <dgm:pt modelId="{D994A59D-FD61-4B31-979D-23C7E06B5C8A}" type="pres">
      <dgm:prSet presAssocID="{8329861C-3EFA-4E8B-B6F1-FF06F5ABA058}" presName="childText" presStyleLbl="conFgAcc1" presStyleIdx="0" presStyleCnt="4">
        <dgm:presLayoutVars>
          <dgm:bulletEnabled val="1"/>
        </dgm:presLayoutVars>
      </dgm:prSet>
      <dgm:spPr/>
    </dgm:pt>
    <dgm:pt modelId="{8CEE23FF-4FFF-43D2-8B9F-79B4DDD6423F}" type="pres">
      <dgm:prSet presAssocID="{C4B6C8D5-935A-42BD-813E-B9870E00E2D6}" presName="spaceBetweenRectangles" presStyleCnt="0"/>
      <dgm:spPr/>
    </dgm:pt>
    <dgm:pt modelId="{D4D1D0F8-EF90-4FCA-A7AE-D7B990EC9CFC}" type="pres">
      <dgm:prSet presAssocID="{1875DF8B-F175-4F65-8480-1649F542DB0D}" presName="parentLin" presStyleCnt="0"/>
      <dgm:spPr/>
    </dgm:pt>
    <dgm:pt modelId="{36A8BDC9-603C-496F-98D5-145A00D31AF4}" type="pres">
      <dgm:prSet presAssocID="{1875DF8B-F175-4F65-8480-1649F542DB0D}" presName="parentLeftMargin" presStyleLbl="node1" presStyleIdx="0" presStyleCnt="4"/>
      <dgm:spPr/>
      <dgm:t>
        <a:bodyPr/>
        <a:lstStyle/>
        <a:p>
          <a:endParaRPr lang="en-US"/>
        </a:p>
      </dgm:t>
    </dgm:pt>
    <dgm:pt modelId="{0A721737-B1A6-4819-8B7C-604513594286}" type="pres">
      <dgm:prSet presAssocID="{1875DF8B-F175-4F65-8480-1649F542DB0D}" presName="parentText" presStyleLbl="node1" presStyleIdx="1" presStyleCnt="4">
        <dgm:presLayoutVars>
          <dgm:chMax val="0"/>
          <dgm:bulletEnabled val="1"/>
        </dgm:presLayoutVars>
      </dgm:prSet>
      <dgm:spPr/>
      <dgm:t>
        <a:bodyPr/>
        <a:lstStyle/>
        <a:p>
          <a:endParaRPr lang="en-US"/>
        </a:p>
      </dgm:t>
    </dgm:pt>
    <dgm:pt modelId="{94D53CE3-2D10-432D-BEE1-9AB2016AAF83}" type="pres">
      <dgm:prSet presAssocID="{1875DF8B-F175-4F65-8480-1649F542DB0D}" presName="negativeSpace" presStyleCnt="0"/>
      <dgm:spPr/>
    </dgm:pt>
    <dgm:pt modelId="{96128247-1B3E-47C5-9AEA-AB1D807E939B}" type="pres">
      <dgm:prSet presAssocID="{1875DF8B-F175-4F65-8480-1649F542DB0D}" presName="childText" presStyleLbl="conFgAcc1" presStyleIdx="1" presStyleCnt="4">
        <dgm:presLayoutVars>
          <dgm:bulletEnabled val="1"/>
        </dgm:presLayoutVars>
      </dgm:prSet>
      <dgm:spPr/>
    </dgm:pt>
    <dgm:pt modelId="{8B36AAF2-767B-4699-911C-17B8910DEC0B}" type="pres">
      <dgm:prSet presAssocID="{B49F5ABF-E281-4957-8810-24B496CEB727}" presName="spaceBetweenRectangles" presStyleCnt="0"/>
      <dgm:spPr/>
    </dgm:pt>
    <dgm:pt modelId="{52845253-4CA9-4006-85D4-E9CBA8BC78EF}" type="pres">
      <dgm:prSet presAssocID="{5585E67A-3531-4159-9E92-C2B2286F02D7}" presName="parentLin" presStyleCnt="0"/>
      <dgm:spPr/>
    </dgm:pt>
    <dgm:pt modelId="{A1FDF450-8A31-4B96-A00F-1B44C7B1AE51}" type="pres">
      <dgm:prSet presAssocID="{5585E67A-3531-4159-9E92-C2B2286F02D7}" presName="parentLeftMargin" presStyleLbl="node1" presStyleIdx="1" presStyleCnt="4"/>
      <dgm:spPr/>
      <dgm:t>
        <a:bodyPr/>
        <a:lstStyle/>
        <a:p>
          <a:endParaRPr lang="en-US"/>
        </a:p>
      </dgm:t>
    </dgm:pt>
    <dgm:pt modelId="{4D663DA0-28B6-466F-8479-BBDE28F5EF7D}" type="pres">
      <dgm:prSet presAssocID="{5585E67A-3531-4159-9E92-C2B2286F02D7}" presName="parentText" presStyleLbl="node1" presStyleIdx="2" presStyleCnt="4">
        <dgm:presLayoutVars>
          <dgm:chMax val="0"/>
          <dgm:bulletEnabled val="1"/>
        </dgm:presLayoutVars>
      </dgm:prSet>
      <dgm:spPr/>
      <dgm:t>
        <a:bodyPr/>
        <a:lstStyle/>
        <a:p>
          <a:endParaRPr lang="en-US"/>
        </a:p>
      </dgm:t>
    </dgm:pt>
    <dgm:pt modelId="{DE2C4D9B-C0F4-46FE-BE56-5150DD127FD5}" type="pres">
      <dgm:prSet presAssocID="{5585E67A-3531-4159-9E92-C2B2286F02D7}" presName="negativeSpace" presStyleCnt="0"/>
      <dgm:spPr/>
    </dgm:pt>
    <dgm:pt modelId="{AC12955E-BF1C-4EF8-8025-FD0A19FED179}" type="pres">
      <dgm:prSet presAssocID="{5585E67A-3531-4159-9E92-C2B2286F02D7}" presName="childText" presStyleLbl="conFgAcc1" presStyleIdx="2" presStyleCnt="4">
        <dgm:presLayoutVars>
          <dgm:bulletEnabled val="1"/>
        </dgm:presLayoutVars>
      </dgm:prSet>
      <dgm:spPr/>
    </dgm:pt>
    <dgm:pt modelId="{480BE1D8-5FEF-41BC-B451-D680F76BD688}" type="pres">
      <dgm:prSet presAssocID="{DD57DC92-99A9-4F32-ABA2-B51996E5CBF5}" presName="spaceBetweenRectangles" presStyleCnt="0"/>
      <dgm:spPr/>
    </dgm:pt>
    <dgm:pt modelId="{5A236746-6309-4878-A1EE-C395A43BDE76}" type="pres">
      <dgm:prSet presAssocID="{5D24D2D1-BB68-451A-98C1-10172AB231A5}" presName="parentLin" presStyleCnt="0"/>
      <dgm:spPr/>
    </dgm:pt>
    <dgm:pt modelId="{5BF6EF1C-0752-4ABA-B58D-DCD038AB5E97}" type="pres">
      <dgm:prSet presAssocID="{5D24D2D1-BB68-451A-98C1-10172AB231A5}" presName="parentLeftMargin" presStyleLbl="node1" presStyleIdx="2" presStyleCnt="4"/>
      <dgm:spPr/>
      <dgm:t>
        <a:bodyPr/>
        <a:lstStyle/>
        <a:p>
          <a:endParaRPr lang="en-US"/>
        </a:p>
      </dgm:t>
    </dgm:pt>
    <dgm:pt modelId="{61F3DBFF-364B-4775-89AC-D6BF9B5EAC12}" type="pres">
      <dgm:prSet presAssocID="{5D24D2D1-BB68-451A-98C1-10172AB231A5}" presName="parentText" presStyleLbl="node1" presStyleIdx="3" presStyleCnt="4">
        <dgm:presLayoutVars>
          <dgm:chMax val="0"/>
          <dgm:bulletEnabled val="1"/>
        </dgm:presLayoutVars>
      </dgm:prSet>
      <dgm:spPr/>
      <dgm:t>
        <a:bodyPr/>
        <a:lstStyle/>
        <a:p>
          <a:endParaRPr lang="en-US"/>
        </a:p>
      </dgm:t>
    </dgm:pt>
    <dgm:pt modelId="{00D410DE-D640-4B43-8118-BF99B93314A4}" type="pres">
      <dgm:prSet presAssocID="{5D24D2D1-BB68-451A-98C1-10172AB231A5}" presName="negativeSpace" presStyleCnt="0"/>
      <dgm:spPr/>
    </dgm:pt>
    <dgm:pt modelId="{9AB9D6A7-709C-4A07-BD94-273D2C8645EE}" type="pres">
      <dgm:prSet presAssocID="{5D24D2D1-BB68-451A-98C1-10172AB231A5}" presName="childText" presStyleLbl="conFgAcc1" presStyleIdx="3" presStyleCnt="4">
        <dgm:presLayoutVars>
          <dgm:bulletEnabled val="1"/>
        </dgm:presLayoutVars>
      </dgm:prSet>
      <dgm:spPr/>
    </dgm:pt>
  </dgm:ptLst>
  <dgm:cxnLst>
    <dgm:cxn modelId="{5E5A27AC-0AC3-40C3-8EDF-74EBFCE8861A}" type="presOf" srcId="{5D24D2D1-BB68-451A-98C1-10172AB231A5}" destId="{5BF6EF1C-0752-4ABA-B58D-DCD038AB5E97}" srcOrd="0" destOrd="0" presId="urn:microsoft.com/office/officeart/2005/8/layout/list1"/>
    <dgm:cxn modelId="{B456F75A-B8E3-42CB-905B-21355CB90C38}" type="presOf" srcId="{5585E67A-3531-4159-9E92-C2B2286F02D7}" destId="{4D663DA0-28B6-466F-8479-BBDE28F5EF7D}" srcOrd="1" destOrd="0" presId="urn:microsoft.com/office/officeart/2005/8/layout/list1"/>
    <dgm:cxn modelId="{33879429-5B02-48A2-8AB2-D4558BC4C10D}" type="presOf" srcId="{1875DF8B-F175-4F65-8480-1649F542DB0D}" destId="{0A721737-B1A6-4819-8B7C-604513594286}" srcOrd="1" destOrd="0" presId="urn:microsoft.com/office/officeart/2005/8/layout/list1"/>
    <dgm:cxn modelId="{E3E65531-C20E-4029-AC27-9A83D2038E7C}" type="presOf" srcId="{5D24D2D1-BB68-451A-98C1-10172AB231A5}" destId="{61F3DBFF-364B-4775-89AC-D6BF9B5EAC12}" srcOrd="1" destOrd="0" presId="urn:microsoft.com/office/officeart/2005/8/layout/list1"/>
    <dgm:cxn modelId="{BB931493-9F36-4F6D-956B-E4406E502F70}" type="presOf" srcId="{5585E67A-3531-4159-9E92-C2B2286F02D7}" destId="{A1FDF450-8A31-4B96-A00F-1B44C7B1AE51}" srcOrd="0" destOrd="0" presId="urn:microsoft.com/office/officeart/2005/8/layout/list1"/>
    <dgm:cxn modelId="{9F2F027A-A2C9-4F23-8941-73AD0BCBCFD9}" srcId="{C1250CFC-9665-4684-A0E2-49D3C8D5BB5D}" destId="{5585E67A-3531-4159-9E92-C2B2286F02D7}" srcOrd="2" destOrd="0" parTransId="{996FAE44-CBB1-49F7-917B-3FFFDBB4BA76}" sibTransId="{DD57DC92-99A9-4F32-ABA2-B51996E5CBF5}"/>
    <dgm:cxn modelId="{FF3161A9-AB84-43AF-BB7A-36492B8F94D5}" type="presOf" srcId="{1875DF8B-F175-4F65-8480-1649F542DB0D}" destId="{36A8BDC9-603C-496F-98D5-145A00D31AF4}" srcOrd="0" destOrd="0" presId="urn:microsoft.com/office/officeart/2005/8/layout/list1"/>
    <dgm:cxn modelId="{F218079F-47FC-4379-8CC3-177D37279BEB}" srcId="{C1250CFC-9665-4684-A0E2-49D3C8D5BB5D}" destId="{8329861C-3EFA-4E8B-B6F1-FF06F5ABA058}" srcOrd="0" destOrd="0" parTransId="{7BDA5848-B303-4BE9-90D6-C7FF80E3328A}" sibTransId="{C4B6C8D5-935A-42BD-813E-B9870E00E2D6}"/>
    <dgm:cxn modelId="{30A77FA8-7C19-403A-BFAD-8BC0D436D16A}" type="presOf" srcId="{8329861C-3EFA-4E8B-B6F1-FF06F5ABA058}" destId="{B6E34BBC-6486-4F14-A7D5-04741566A8FC}" srcOrd="0" destOrd="0" presId="urn:microsoft.com/office/officeart/2005/8/layout/list1"/>
    <dgm:cxn modelId="{5860BDD3-3504-4CFA-A065-828F5B0C970F}" srcId="{C1250CFC-9665-4684-A0E2-49D3C8D5BB5D}" destId="{5D24D2D1-BB68-451A-98C1-10172AB231A5}" srcOrd="3" destOrd="0" parTransId="{FF4F0485-FBAF-4254-98DF-B741ADFE3FEA}" sibTransId="{C5C42B13-FDE9-43C7-A18E-3B5EF1FD65AF}"/>
    <dgm:cxn modelId="{AD5154E3-20DD-446A-9698-209720B64FDA}" type="presOf" srcId="{8329861C-3EFA-4E8B-B6F1-FF06F5ABA058}" destId="{A07DD4F1-1A00-482C-9C0D-B040FF786841}" srcOrd="1" destOrd="0" presId="urn:microsoft.com/office/officeart/2005/8/layout/list1"/>
    <dgm:cxn modelId="{A2F01FB1-783A-40C0-8767-676A5E6B7C65}" type="presOf" srcId="{C1250CFC-9665-4684-A0E2-49D3C8D5BB5D}" destId="{9824FB01-DA5E-423D-A739-C254E20E62A9}" srcOrd="0" destOrd="0" presId="urn:microsoft.com/office/officeart/2005/8/layout/list1"/>
    <dgm:cxn modelId="{9893D2B6-FBA9-464E-AF69-ECD714C1986F}" srcId="{C1250CFC-9665-4684-A0E2-49D3C8D5BB5D}" destId="{1875DF8B-F175-4F65-8480-1649F542DB0D}" srcOrd="1" destOrd="0" parTransId="{EB91CCD2-A4BC-4144-87D4-F1352EE1A778}" sibTransId="{B49F5ABF-E281-4957-8810-24B496CEB727}"/>
    <dgm:cxn modelId="{73750184-6170-452E-80BC-90157614A249}" type="presParOf" srcId="{9824FB01-DA5E-423D-A739-C254E20E62A9}" destId="{C4A1A70F-D9F2-4FA0-A9B1-7A2BB27E0B3C}" srcOrd="0" destOrd="0" presId="urn:microsoft.com/office/officeart/2005/8/layout/list1"/>
    <dgm:cxn modelId="{FB830851-E502-4906-9077-EE1E0A8B527F}" type="presParOf" srcId="{C4A1A70F-D9F2-4FA0-A9B1-7A2BB27E0B3C}" destId="{B6E34BBC-6486-4F14-A7D5-04741566A8FC}" srcOrd="0" destOrd="0" presId="urn:microsoft.com/office/officeart/2005/8/layout/list1"/>
    <dgm:cxn modelId="{F3E3EF21-D719-49B8-8C8E-271703D364AD}" type="presParOf" srcId="{C4A1A70F-D9F2-4FA0-A9B1-7A2BB27E0B3C}" destId="{A07DD4F1-1A00-482C-9C0D-B040FF786841}" srcOrd="1" destOrd="0" presId="urn:microsoft.com/office/officeart/2005/8/layout/list1"/>
    <dgm:cxn modelId="{2B80F44B-EB62-4479-97BB-3C5284907BB2}" type="presParOf" srcId="{9824FB01-DA5E-423D-A739-C254E20E62A9}" destId="{6F80461C-227B-4C37-AAC5-C4357E15D6AC}" srcOrd="1" destOrd="0" presId="urn:microsoft.com/office/officeart/2005/8/layout/list1"/>
    <dgm:cxn modelId="{7A2EEE28-2DCA-4E26-B893-6AEEF3B6D02A}" type="presParOf" srcId="{9824FB01-DA5E-423D-A739-C254E20E62A9}" destId="{D994A59D-FD61-4B31-979D-23C7E06B5C8A}" srcOrd="2" destOrd="0" presId="urn:microsoft.com/office/officeart/2005/8/layout/list1"/>
    <dgm:cxn modelId="{7F508727-793D-416A-A89D-65BB7007E374}" type="presParOf" srcId="{9824FB01-DA5E-423D-A739-C254E20E62A9}" destId="{8CEE23FF-4FFF-43D2-8B9F-79B4DDD6423F}" srcOrd="3" destOrd="0" presId="urn:microsoft.com/office/officeart/2005/8/layout/list1"/>
    <dgm:cxn modelId="{73A1A96D-5734-4BB9-B04B-28E72CB134F1}" type="presParOf" srcId="{9824FB01-DA5E-423D-A739-C254E20E62A9}" destId="{D4D1D0F8-EF90-4FCA-A7AE-D7B990EC9CFC}" srcOrd="4" destOrd="0" presId="urn:microsoft.com/office/officeart/2005/8/layout/list1"/>
    <dgm:cxn modelId="{9D4FB187-EE50-49FB-937E-68894FABCF9D}" type="presParOf" srcId="{D4D1D0F8-EF90-4FCA-A7AE-D7B990EC9CFC}" destId="{36A8BDC9-603C-496F-98D5-145A00D31AF4}" srcOrd="0" destOrd="0" presId="urn:microsoft.com/office/officeart/2005/8/layout/list1"/>
    <dgm:cxn modelId="{076DAE99-8023-48CB-96CE-D6594736C5A9}" type="presParOf" srcId="{D4D1D0F8-EF90-4FCA-A7AE-D7B990EC9CFC}" destId="{0A721737-B1A6-4819-8B7C-604513594286}" srcOrd="1" destOrd="0" presId="urn:microsoft.com/office/officeart/2005/8/layout/list1"/>
    <dgm:cxn modelId="{FD10249A-80D3-4DCC-ACCE-E0C288F516C1}" type="presParOf" srcId="{9824FB01-DA5E-423D-A739-C254E20E62A9}" destId="{94D53CE3-2D10-432D-BEE1-9AB2016AAF83}" srcOrd="5" destOrd="0" presId="urn:microsoft.com/office/officeart/2005/8/layout/list1"/>
    <dgm:cxn modelId="{27289142-9506-4BD2-BC64-B9E7F6780B93}" type="presParOf" srcId="{9824FB01-DA5E-423D-A739-C254E20E62A9}" destId="{96128247-1B3E-47C5-9AEA-AB1D807E939B}" srcOrd="6" destOrd="0" presId="urn:microsoft.com/office/officeart/2005/8/layout/list1"/>
    <dgm:cxn modelId="{2974B263-E498-459B-8132-B49B1F55410C}" type="presParOf" srcId="{9824FB01-DA5E-423D-A739-C254E20E62A9}" destId="{8B36AAF2-767B-4699-911C-17B8910DEC0B}" srcOrd="7" destOrd="0" presId="urn:microsoft.com/office/officeart/2005/8/layout/list1"/>
    <dgm:cxn modelId="{A5C36D3C-B6F6-4C20-A0F0-48EB7471CDD1}" type="presParOf" srcId="{9824FB01-DA5E-423D-A739-C254E20E62A9}" destId="{52845253-4CA9-4006-85D4-E9CBA8BC78EF}" srcOrd="8" destOrd="0" presId="urn:microsoft.com/office/officeart/2005/8/layout/list1"/>
    <dgm:cxn modelId="{98220EB3-896A-45A6-AEE8-E410B78B14A0}" type="presParOf" srcId="{52845253-4CA9-4006-85D4-E9CBA8BC78EF}" destId="{A1FDF450-8A31-4B96-A00F-1B44C7B1AE51}" srcOrd="0" destOrd="0" presId="urn:microsoft.com/office/officeart/2005/8/layout/list1"/>
    <dgm:cxn modelId="{24B8DE87-672B-4A7F-AC69-E4786A057DF9}" type="presParOf" srcId="{52845253-4CA9-4006-85D4-E9CBA8BC78EF}" destId="{4D663DA0-28B6-466F-8479-BBDE28F5EF7D}" srcOrd="1" destOrd="0" presId="urn:microsoft.com/office/officeart/2005/8/layout/list1"/>
    <dgm:cxn modelId="{A28007C9-8552-45DD-B344-36700C4E9031}" type="presParOf" srcId="{9824FB01-DA5E-423D-A739-C254E20E62A9}" destId="{DE2C4D9B-C0F4-46FE-BE56-5150DD127FD5}" srcOrd="9" destOrd="0" presId="urn:microsoft.com/office/officeart/2005/8/layout/list1"/>
    <dgm:cxn modelId="{C60B29FD-0BB9-4317-BA56-6775FEA92395}" type="presParOf" srcId="{9824FB01-DA5E-423D-A739-C254E20E62A9}" destId="{AC12955E-BF1C-4EF8-8025-FD0A19FED179}" srcOrd="10" destOrd="0" presId="urn:microsoft.com/office/officeart/2005/8/layout/list1"/>
    <dgm:cxn modelId="{C2FD4FD2-9178-4C72-94E1-EA926D68E599}" type="presParOf" srcId="{9824FB01-DA5E-423D-A739-C254E20E62A9}" destId="{480BE1D8-5FEF-41BC-B451-D680F76BD688}" srcOrd="11" destOrd="0" presId="urn:microsoft.com/office/officeart/2005/8/layout/list1"/>
    <dgm:cxn modelId="{096FD582-A1F2-40C2-8945-13B5AF9DA3A8}" type="presParOf" srcId="{9824FB01-DA5E-423D-A739-C254E20E62A9}" destId="{5A236746-6309-4878-A1EE-C395A43BDE76}" srcOrd="12" destOrd="0" presId="urn:microsoft.com/office/officeart/2005/8/layout/list1"/>
    <dgm:cxn modelId="{6EB5CAAD-2E16-4B35-B47E-17EE45A18225}" type="presParOf" srcId="{5A236746-6309-4878-A1EE-C395A43BDE76}" destId="{5BF6EF1C-0752-4ABA-B58D-DCD038AB5E97}" srcOrd="0" destOrd="0" presId="urn:microsoft.com/office/officeart/2005/8/layout/list1"/>
    <dgm:cxn modelId="{6D07CA7B-A29B-4F4D-9033-C49B8CF12BE4}" type="presParOf" srcId="{5A236746-6309-4878-A1EE-C395A43BDE76}" destId="{61F3DBFF-364B-4775-89AC-D6BF9B5EAC12}" srcOrd="1" destOrd="0" presId="urn:microsoft.com/office/officeart/2005/8/layout/list1"/>
    <dgm:cxn modelId="{B28D8C28-5EF2-46D3-A878-CE300BD5FFFD}" type="presParOf" srcId="{9824FB01-DA5E-423D-A739-C254E20E62A9}" destId="{00D410DE-D640-4B43-8118-BF99B93314A4}" srcOrd="13" destOrd="0" presId="urn:microsoft.com/office/officeart/2005/8/layout/list1"/>
    <dgm:cxn modelId="{806D5A4E-60AB-43C3-A5EA-F3DBAE4B32E9}" type="presParOf" srcId="{9824FB01-DA5E-423D-A739-C254E20E62A9}" destId="{9AB9D6A7-709C-4A07-BD94-273D2C8645EE}"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CC1CC7-9050-4AE2-BBB1-3F317BC0798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F23199D-94BD-438A-8A9E-4D80416E32A5}">
      <dgm:prSet phldrT="[Text]" custT="1"/>
      <dgm:spPr/>
      <dgm:t>
        <a:bodyPr/>
        <a:lstStyle/>
        <a:p>
          <a:r>
            <a:rPr lang="en-US" sz="1800" dirty="0" smtClean="0"/>
            <a:t>Under Forward </a:t>
          </a:r>
          <a:r>
            <a:rPr lang="en-US" sz="1800" smtClean="0"/>
            <a:t>charge Sec</a:t>
          </a:r>
          <a:r>
            <a:rPr lang="en-US" sz="1800" dirty="0" smtClean="0"/>
            <a:t>. 12 (</a:t>
          </a:r>
          <a:r>
            <a:rPr lang="en-US" sz="1800" smtClean="0"/>
            <a:t>2)</a:t>
          </a:r>
          <a:endParaRPr lang="en-US" sz="1800" dirty="0"/>
        </a:p>
      </dgm:t>
    </dgm:pt>
    <dgm:pt modelId="{47925580-AB58-44D4-91CE-8FA143B404A7}" type="parTrans" cxnId="{F64814CA-A351-4B2A-BB7D-5014473B7503}">
      <dgm:prSet/>
      <dgm:spPr/>
      <dgm:t>
        <a:bodyPr/>
        <a:lstStyle/>
        <a:p>
          <a:endParaRPr lang="en-US"/>
        </a:p>
      </dgm:t>
    </dgm:pt>
    <dgm:pt modelId="{D3CB3A2C-4ABE-42A6-9E3C-7CBB2E184E4C}" type="sibTrans" cxnId="{F64814CA-A351-4B2A-BB7D-5014473B7503}">
      <dgm:prSet/>
      <dgm:spPr/>
      <dgm:t>
        <a:bodyPr/>
        <a:lstStyle/>
        <a:p>
          <a:endParaRPr lang="en-US"/>
        </a:p>
      </dgm:t>
    </dgm:pt>
    <dgm:pt modelId="{34CCB9A4-07AD-44DE-8B83-4C0F0C87B6C1}">
      <dgm:prSet phldrT="[Text]" custT="1"/>
      <dgm:spPr/>
      <dgm:t>
        <a:bodyPr/>
        <a:lstStyle/>
        <a:p>
          <a:r>
            <a:rPr lang="en-US" sz="1800" dirty="0" smtClean="0"/>
            <a:t>Under Reverse charge Sec. 12 (3)</a:t>
          </a:r>
          <a:endParaRPr lang="en-US" sz="1800" dirty="0"/>
        </a:p>
      </dgm:t>
    </dgm:pt>
    <dgm:pt modelId="{D7BCECDD-C07C-49D7-A133-18CEC954E249}" type="parTrans" cxnId="{D3E20DB2-E173-4302-85D8-C33F9049A1CF}">
      <dgm:prSet/>
      <dgm:spPr/>
      <dgm:t>
        <a:bodyPr/>
        <a:lstStyle/>
        <a:p>
          <a:endParaRPr lang="en-US"/>
        </a:p>
      </dgm:t>
    </dgm:pt>
    <dgm:pt modelId="{A2E0CE32-D905-401D-8AA0-9BD464C9F7C4}" type="sibTrans" cxnId="{D3E20DB2-E173-4302-85D8-C33F9049A1CF}">
      <dgm:prSet/>
      <dgm:spPr/>
      <dgm:t>
        <a:bodyPr/>
        <a:lstStyle/>
        <a:p>
          <a:endParaRPr lang="en-US"/>
        </a:p>
      </dgm:t>
    </dgm:pt>
    <dgm:pt modelId="{DBCC3D1F-2A14-436B-80ED-0B669EB1EBF8}">
      <dgm:prSet phldrT="[Text]" custT="1"/>
      <dgm:spPr/>
      <dgm:t>
        <a:bodyPr/>
        <a:lstStyle/>
        <a:p>
          <a:r>
            <a:rPr lang="en-US" sz="1800" dirty="0" smtClean="0"/>
            <a:t>For exchangeable vouchers of goods Sec.12 (4)</a:t>
          </a:r>
          <a:endParaRPr lang="en-US" sz="1800" dirty="0"/>
        </a:p>
      </dgm:t>
    </dgm:pt>
    <dgm:pt modelId="{887848FD-024A-4B00-9F8B-D8F90E799CFE}" type="parTrans" cxnId="{45306029-A714-49BA-876C-DCA9C8277356}">
      <dgm:prSet/>
      <dgm:spPr/>
      <dgm:t>
        <a:bodyPr/>
        <a:lstStyle/>
        <a:p>
          <a:endParaRPr lang="en-US"/>
        </a:p>
      </dgm:t>
    </dgm:pt>
    <dgm:pt modelId="{65DFD990-3DFC-48AE-8133-3CC15E2C7231}" type="sibTrans" cxnId="{45306029-A714-49BA-876C-DCA9C8277356}">
      <dgm:prSet/>
      <dgm:spPr/>
      <dgm:t>
        <a:bodyPr/>
        <a:lstStyle/>
        <a:p>
          <a:endParaRPr lang="en-US"/>
        </a:p>
      </dgm:t>
    </dgm:pt>
    <dgm:pt modelId="{6FF57984-4B63-4CFF-9F6C-51065704FBB3}">
      <dgm:prSet custT="1"/>
      <dgm:spPr/>
      <dgm:t>
        <a:bodyPr/>
        <a:lstStyle/>
        <a:p>
          <a:r>
            <a:rPr lang="en-US" sz="1800" dirty="0" smtClean="0"/>
            <a:t>Residual cases Sec. 12 (5)</a:t>
          </a:r>
          <a:endParaRPr lang="en-US" sz="1800" dirty="0"/>
        </a:p>
      </dgm:t>
    </dgm:pt>
    <dgm:pt modelId="{E3F08CA9-DA71-4860-AF55-5BF630D9E7A1}" type="parTrans" cxnId="{453A84FF-F983-4FB8-85A6-E3B08C8429D5}">
      <dgm:prSet/>
      <dgm:spPr/>
      <dgm:t>
        <a:bodyPr/>
        <a:lstStyle/>
        <a:p>
          <a:endParaRPr lang="en-US"/>
        </a:p>
      </dgm:t>
    </dgm:pt>
    <dgm:pt modelId="{19260AB1-9887-4627-B622-07B06AA1FC32}" type="sibTrans" cxnId="{453A84FF-F983-4FB8-85A6-E3B08C8429D5}">
      <dgm:prSet/>
      <dgm:spPr/>
      <dgm:t>
        <a:bodyPr/>
        <a:lstStyle/>
        <a:p>
          <a:endParaRPr lang="en-US"/>
        </a:p>
      </dgm:t>
    </dgm:pt>
    <dgm:pt modelId="{763F63FA-634D-4DC6-B18B-8CCA583504B6}" type="pres">
      <dgm:prSet presAssocID="{49CC1CC7-9050-4AE2-BBB1-3F317BC07981}" presName="linear" presStyleCnt="0">
        <dgm:presLayoutVars>
          <dgm:dir/>
          <dgm:animLvl val="lvl"/>
          <dgm:resizeHandles val="exact"/>
        </dgm:presLayoutVars>
      </dgm:prSet>
      <dgm:spPr/>
      <dgm:t>
        <a:bodyPr/>
        <a:lstStyle/>
        <a:p>
          <a:endParaRPr lang="en-US"/>
        </a:p>
      </dgm:t>
    </dgm:pt>
    <dgm:pt modelId="{D1A862B6-A176-4E9C-8115-17E9155C44A0}" type="pres">
      <dgm:prSet presAssocID="{EF23199D-94BD-438A-8A9E-4D80416E32A5}" presName="parentLin" presStyleCnt="0"/>
      <dgm:spPr/>
    </dgm:pt>
    <dgm:pt modelId="{7AFF1A89-BCDF-4CA6-BE8F-F5E9EA231BDF}" type="pres">
      <dgm:prSet presAssocID="{EF23199D-94BD-438A-8A9E-4D80416E32A5}" presName="parentLeftMargin" presStyleLbl="node1" presStyleIdx="0" presStyleCnt="4"/>
      <dgm:spPr/>
      <dgm:t>
        <a:bodyPr/>
        <a:lstStyle/>
        <a:p>
          <a:endParaRPr lang="en-US"/>
        </a:p>
      </dgm:t>
    </dgm:pt>
    <dgm:pt modelId="{31CD9717-0ABA-41CA-8E5E-D25AC80DC97A}" type="pres">
      <dgm:prSet presAssocID="{EF23199D-94BD-438A-8A9E-4D80416E32A5}" presName="parentText" presStyleLbl="node1" presStyleIdx="0" presStyleCnt="4">
        <dgm:presLayoutVars>
          <dgm:chMax val="0"/>
          <dgm:bulletEnabled val="1"/>
        </dgm:presLayoutVars>
      </dgm:prSet>
      <dgm:spPr/>
      <dgm:t>
        <a:bodyPr/>
        <a:lstStyle/>
        <a:p>
          <a:endParaRPr lang="en-US"/>
        </a:p>
      </dgm:t>
    </dgm:pt>
    <dgm:pt modelId="{6254C20F-172D-4C0F-B516-772F111B407E}" type="pres">
      <dgm:prSet presAssocID="{EF23199D-94BD-438A-8A9E-4D80416E32A5}" presName="negativeSpace" presStyleCnt="0"/>
      <dgm:spPr/>
    </dgm:pt>
    <dgm:pt modelId="{4F09F974-DF52-4AD6-9C10-D9E14ED96B79}" type="pres">
      <dgm:prSet presAssocID="{EF23199D-94BD-438A-8A9E-4D80416E32A5}" presName="childText" presStyleLbl="conFgAcc1" presStyleIdx="0" presStyleCnt="4">
        <dgm:presLayoutVars>
          <dgm:bulletEnabled val="1"/>
        </dgm:presLayoutVars>
      </dgm:prSet>
      <dgm:spPr/>
    </dgm:pt>
    <dgm:pt modelId="{3E760ED7-FEBB-4563-9E95-68F74A667F4B}" type="pres">
      <dgm:prSet presAssocID="{D3CB3A2C-4ABE-42A6-9E3C-7CBB2E184E4C}" presName="spaceBetweenRectangles" presStyleCnt="0"/>
      <dgm:spPr/>
    </dgm:pt>
    <dgm:pt modelId="{2F3A7F7B-5BD4-4BEC-B8D3-1CD9756406A2}" type="pres">
      <dgm:prSet presAssocID="{34CCB9A4-07AD-44DE-8B83-4C0F0C87B6C1}" presName="parentLin" presStyleCnt="0"/>
      <dgm:spPr/>
    </dgm:pt>
    <dgm:pt modelId="{BB7BB09E-A28B-44A9-ADF2-075B4D611776}" type="pres">
      <dgm:prSet presAssocID="{34CCB9A4-07AD-44DE-8B83-4C0F0C87B6C1}" presName="parentLeftMargin" presStyleLbl="node1" presStyleIdx="0" presStyleCnt="4"/>
      <dgm:spPr/>
      <dgm:t>
        <a:bodyPr/>
        <a:lstStyle/>
        <a:p>
          <a:endParaRPr lang="en-US"/>
        </a:p>
      </dgm:t>
    </dgm:pt>
    <dgm:pt modelId="{7BDA67F9-292E-4ABB-9B63-87BD2C0A1E9E}" type="pres">
      <dgm:prSet presAssocID="{34CCB9A4-07AD-44DE-8B83-4C0F0C87B6C1}" presName="parentText" presStyleLbl="node1" presStyleIdx="1" presStyleCnt="4">
        <dgm:presLayoutVars>
          <dgm:chMax val="0"/>
          <dgm:bulletEnabled val="1"/>
        </dgm:presLayoutVars>
      </dgm:prSet>
      <dgm:spPr/>
      <dgm:t>
        <a:bodyPr/>
        <a:lstStyle/>
        <a:p>
          <a:endParaRPr lang="en-US"/>
        </a:p>
      </dgm:t>
    </dgm:pt>
    <dgm:pt modelId="{0B1238B5-46B6-4057-9DBF-7265D4D5A567}" type="pres">
      <dgm:prSet presAssocID="{34CCB9A4-07AD-44DE-8B83-4C0F0C87B6C1}" presName="negativeSpace" presStyleCnt="0"/>
      <dgm:spPr/>
    </dgm:pt>
    <dgm:pt modelId="{A82F722C-AC17-4154-8943-27E6A98FA954}" type="pres">
      <dgm:prSet presAssocID="{34CCB9A4-07AD-44DE-8B83-4C0F0C87B6C1}" presName="childText" presStyleLbl="conFgAcc1" presStyleIdx="1" presStyleCnt="4">
        <dgm:presLayoutVars>
          <dgm:bulletEnabled val="1"/>
        </dgm:presLayoutVars>
      </dgm:prSet>
      <dgm:spPr/>
    </dgm:pt>
    <dgm:pt modelId="{329246E1-1F2E-473B-999D-2C03BD2172AB}" type="pres">
      <dgm:prSet presAssocID="{A2E0CE32-D905-401D-8AA0-9BD464C9F7C4}" presName="spaceBetweenRectangles" presStyleCnt="0"/>
      <dgm:spPr/>
    </dgm:pt>
    <dgm:pt modelId="{4CA5D389-0DF7-4664-B68F-41D0C9F1DFB5}" type="pres">
      <dgm:prSet presAssocID="{DBCC3D1F-2A14-436B-80ED-0B669EB1EBF8}" presName="parentLin" presStyleCnt="0"/>
      <dgm:spPr/>
    </dgm:pt>
    <dgm:pt modelId="{92FABC2D-4279-4BF3-B773-E1B4B76BAC81}" type="pres">
      <dgm:prSet presAssocID="{DBCC3D1F-2A14-436B-80ED-0B669EB1EBF8}" presName="parentLeftMargin" presStyleLbl="node1" presStyleIdx="1" presStyleCnt="4"/>
      <dgm:spPr/>
      <dgm:t>
        <a:bodyPr/>
        <a:lstStyle/>
        <a:p>
          <a:endParaRPr lang="en-US"/>
        </a:p>
      </dgm:t>
    </dgm:pt>
    <dgm:pt modelId="{B69DA963-EC1E-4186-9F37-8278FB012EE3}" type="pres">
      <dgm:prSet presAssocID="{DBCC3D1F-2A14-436B-80ED-0B669EB1EBF8}" presName="parentText" presStyleLbl="node1" presStyleIdx="2" presStyleCnt="4">
        <dgm:presLayoutVars>
          <dgm:chMax val="0"/>
          <dgm:bulletEnabled val="1"/>
        </dgm:presLayoutVars>
      </dgm:prSet>
      <dgm:spPr/>
      <dgm:t>
        <a:bodyPr/>
        <a:lstStyle/>
        <a:p>
          <a:endParaRPr lang="en-US"/>
        </a:p>
      </dgm:t>
    </dgm:pt>
    <dgm:pt modelId="{EC6C8FB2-C084-4B78-89AC-92599E44B5E2}" type="pres">
      <dgm:prSet presAssocID="{DBCC3D1F-2A14-436B-80ED-0B669EB1EBF8}" presName="negativeSpace" presStyleCnt="0"/>
      <dgm:spPr/>
    </dgm:pt>
    <dgm:pt modelId="{55702569-17D7-4AC8-9B15-413440A7EC74}" type="pres">
      <dgm:prSet presAssocID="{DBCC3D1F-2A14-436B-80ED-0B669EB1EBF8}" presName="childText" presStyleLbl="conFgAcc1" presStyleIdx="2" presStyleCnt="4">
        <dgm:presLayoutVars>
          <dgm:bulletEnabled val="1"/>
        </dgm:presLayoutVars>
      </dgm:prSet>
      <dgm:spPr/>
    </dgm:pt>
    <dgm:pt modelId="{553CF6F4-D66A-4B38-9BFF-7AD8EDF9E7B0}" type="pres">
      <dgm:prSet presAssocID="{65DFD990-3DFC-48AE-8133-3CC15E2C7231}" presName="spaceBetweenRectangles" presStyleCnt="0"/>
      <dgm:spPr/>
    </dgm:pt>
    <dgm:pt modelId="{FE0B974B-D9F4-4DC5-BB08-BD39CAE7E3E1}" type="pres">
      <dgm:prSet presAssocID="{6FF57984-4B63-4CFF-9F6C-51065704FBB3}" presName="parentLin" presStyleCnt="0"/>
      <dgm:spPr/>
    </dgm:pt>
    <dgm:pt modelId="{59B3A898-56A4-44AE-8D02-46BD77BA910E}" type="pres">
      <dgm:prSet presAssocID="{6FF57984-4B63-4CFF-9F6C-51065704FBB3}" presName="parentLeftMargin" presStyleLbl="node1" presStyleIdx="2" presStyleCnt="4"/>
      <dgm:spPr/>
      <dgm:t>
        <a:bodyPr/>
        <a:lstStyle/>
        <a:p>
          <a:endParaRPr lang="en-US"/>
        </a:p>
      </dgm:t>
    </dgm:pt>
    <dgm:pt modelId="{1116EACC-6889-4DBB-A296-BA4DFE65A17B}" type="pres">
      <dgm:prSet presAssocID="{6FF57984-4B63-4CFF-9F6C-51065704FBB3}" presName="parentText" presStyleLbl="node1" presStyleIdx="3" presStyleCnt="4">
        <dgm:presLayoutVars>
          <dgm:chMax val="0"/>
          <dgm:bulletEnabled val="1"/>
        </dgm:presLayoutVars>
      </dgm:prSet>
      <dgm:spPr/>
      <dgm:t>
        <a:bodyPr/>
        <a:lstStyle/>
        <a:p>
          <a:endParaRPr lang="en-US"/>
        </a:p>
      </dgm:t>
    </dgm:pt>
    <dgm:pt modelId="{25D7982C-8073-45F9-A09B-7F904E46BA9A}" type="pres">
      <dgm:prSet presAssocID="{6FF57984-4B63-4CFF-9F6C-51065704FBB3}" presName="negativeSpace" presStyleCnt="0"/>
      <dgm:spPr/>
    </dgm:pt>
    <dgm:pt modelId="{3F42BE49-A02E-411A-8776-18AB4A37F8BB}" type="pres">
      <dgm:prSet presAssocID="{6FF57984-4B63-4CFF-9F6C-51065704FBB3}" presName="childText" presStyleLbl="conFgAcc1" presStyleIdx="3" presStyleCnt="4">
        <dgm:presLayoutVars>
          <dgm:bulletEnabled val="1"/>
        </dgm:presLayoutVars>
      </dgm:prSet>
      <dgm:spPr/>
    </dgm:pt>
  </dgm:ptLst>
  <dgm:cxnLst>
    <dgm:cxn modelId="{F4A7FFCC-1732-4B46-9E16-B4B18C172036}" type="presOf" srcId="{34CCB9A4-07AD-44DE-8B83-4C0F0C87B6C1}" destId="{7BDA67F9-292E-4ABB-9B63-87BD2C0A1E9E}" srcOrd="1" destOrd="0" presId="urn:microsoft.com/office/officeart/2005/8/layout/list1"/>
    <dgm:cxn modelId="{2F955E0F-8BAD-4C66-874B-18A2AE46E12D}" type="presOf" srcId="{EF23199D-94BD-438A-8A9E-4D80416E32A5}" destId="{7AFF1A89-BCDF-4CA6-BE8F-F5E9EA231BDF}" srcOrd="0" destOrd="0" presId="urn:microsoft.com/office/officeart/2005/8/layout/list1"/>
    <dgm:cxn modelId="{45306029-A714-49BA-876C-DCA9C8277356}" srcId="{49CC1CC7-9050-4AE2-BBB1-3F317BC07981}" destId="{DBCC3D1F-2A14-436B-80ED-0B669EB1EBF8}" srcOrd="2" destOrd="0" parTransId="{887848FD-024A-4B00-9F8B-D8F90E799CFE}" sibTransId="{65DFD990-3DFC-48AE-8133-3CC15E2C7231}"/>
    <dgm:cxn modelId="{2AA384AD-244F-4FDB-9BE0-F1DB2BB8F98D}" type="presOf" srcId="{EF23199D-94BD-438A-8A9E-4D80416E32A5}" destId="{31CD9717-0ABA-41CA-8E5E-D25AC80DC97A}" srcOrd="1" destOrd="0" presId="urn:microsoft.com/office/officeart/2005/8/layout/list1"/>
    <dgm:cxn modelId="{B391E042-97BF-4CD0-9DB4-80E383EFDB95}" type="presOf" srcId="{DBCC3D1F-2A14-436B-80ED-0B669EB1EBF8}" destId="{92FABC2D-4279-4BF3-B773-E1B4B76BAC81}" srcOrd="0" destOrd="0" presId="urn:microsoft.com/office/officeart/2005/8/layout/list1"/>
    <dgm:cxn modelId="{28566A48-1CED-4289-86F6-6D15C905C6EB}" type="presOf" srcId="{34CCB9A4-07AD-44DE-8B83-4C0F0C87B6C1}" destId="{BB7BB09E-A28B-44A9-ADF2-075B4D611776}" srcOrd="0" destOrd="0" presId="urn:microsoft.com/office/officeart/2005/8/layout/list1"/>
    <dgm:cxn modelId="{D3E20DB2-E173-4302-85D8-C33F9049A1CF}" srcId="{49CC1CC7-9050-4AE2-BBB1-3F317BC07981}" destId="{34CCB9A4-07AD-44DE-8B83-4C0F0C87B6C1}" srcOrd="1" destOrd="0" parTransId="{D7BCECDD-C07C-49D7-A133-18CEC954E249}" sibTransId="{A2E0CE32-D905-401D-8AA0-9BD464C9F7C4}"/>
    <dgm:cxn modelId="{453A84FF-F983-4FB8-85A6-E3B08C8429D5}" srcId="{49CC1CC7-9050-4AE2-BBB1-3F317BC07981}" destId="{6FF57984-4B63-4CFF-9F6C-51065704FBB3}" srcOrd="3" destOrd="0" parTransId="{E3F08CA9-DA71-4860-AF55-5BF630D9E7A1}" sibTransId="{19260AB1-9887-4627-B622-07B06AA1FC32}"/>
    <dgm:cxn modelId="{06C964C6-BF70-439C-8F1B-884401C41A43}" type="presOf" srcId="{DBCC3D1F-2A14-436B-80ED-0B669EB1EBF8}" destId="{B69DA963-EC1E-4186-9F37-8278FB012EE3}" srcOrd="1" destOrd="0" presId="urn:microsoft.com/office/officeart/2005/8/layout/list1"/>
    <dgm:cxn modelId="{875AB981-1268-4BDC-9160-47692CA6CD6D}" type="presOf" srcId="{6FF57984-4B63-4CFF-9F6C-51065704FBB3}" destId="{1116EACC-6889-4DBB-A296-BA4DFE65A17B}" srcOrd="1" destOrd="0" presId="urn:microsoft.com/office/officeart/2005/8/layout/list1"/>
    <dgm:cxn modelId="{F64814CA-A351-4B2A-BB7D-5014473B7503}" srcId="{49CC1CC7-9050-4AE2-BBB1-3F317BC07981}" destId="{EF23199D-94BD-438A-8A9E-4D80416E32A5}" srcOrd="0" destOrd="0" parTransId="{47925580-AB58-44D4-91CE-8FA143B404A7}" sibTransId="{D3CB3A2C-4ABE-42A6-9E3C-7CBB2E184E4C}"/>
    <dgm:cxn modelId="{C2DC1DF7-C3FE-40C6-8FC8-8E2319243F1E}" type="presOf" srcId="{6FF57984-4B63-4CFF-9F6C-51065704FBB3}" destId="{59B3A898-56A4-44AE-8D02-46BD77BA910E}" srcOrd="0" destOrd="0" presId="urn:microsoft.com/office/officeart/2005/8/layout/list1"/>
    <dgm:cxn modelId="{491B6CD6-5BE4-4038-A1D1-5BA578236C4F}" type="presOf" srcId="{49CC1CC7-9050-4AE2-BBB1-3F317BC07981}" destId="{763F63FA-634D-4DC6-B18B-8CCA583504B6}" srcOrd="0" destOrd="0" presId="urn:microsoft.com/office/officeart/2005/8/layout/list1"/>
    <dgm:cxn modelId="{7141DF5D-99C5-4ACE-B276-99EAC7C9EEF1}" type="presParOf" srcId="{763F63FA-634D-4DC6-B18B-8CCA583504B6}" destId="{D1A862B6-A176-4E9C-8115-17E9155C44A0}" srcOrd="0" destOrd="0" presId="urn:microsoft.com/office/officeart/2005/8/layout/list1"/>
    <dgm:cxn modelId="{96F0E069-95F2-4967-B898-34C9B5C31912}" type="presParOf" srcId="{D1A862B6-A176-4E9C-8115-17E9155C44A0}" destId="{7AFF1A89-BCDF-4CA6-BE8F-F5E9EA231BDF}" srcOrd="0" destOrd="0" presId="urn:microsoft.com/office/officeart/2005/8/layout/list1"/>
    <dgm:cxn modelId="{770F5DD1-2D3C-42D8-9DBE-67354BDB0A6A}" type="presParOf" srcId="{D1A862B6-A176-4E9C-8115-17E9155C44A0}" destId="{31CD9717-0ABA-41CA-8E5E-D25AC80DC97A}" srcOrd="1" destOrd="0" presId="urn:microsoft.com/office/officeart/2005/8/layout/list1"/>
    <dgm:cxn modelId="{067E7412-E699-49C6-B508-1489903FD4D0}" type="presParOf" srcId="{763F63FA-634D-4DC6-B18B-8CCA583504B6}" destId="{6254C20F-172D-4C0F-B516-772F111B407E}" srcOrd="1" destOrd="0" presId="urn:microsoft.com/office/officeart/2005/8/layout/list1"/>
    <dgm:cxn modelId="{8D5C6E3F-26D7-404D-B45D-2D70296FCC09}" type="presParOf" srcId="{763F63FA-634D-4DC6-B18B-8CCA583504B6}" destId="{4F09F974-DF52-4AD6-9C10-D9E14ED96B79}" srcOrd="2" destOrd="0" presId="urn:microsoft.com/office/officeart/2005/8/layout/list1"/>
    <dgm:cxn modelId="{45E9D4F2-3158-4008-8B05-B2F5CD1B7C54}" type="presParOf" srcId="{763F63FA-634D-4DC6-B18B-8CCA583504B6}" destId="{3E760ED7-FEBB-4563-9E95-68F74A667F4B}" srcOrd="3" destOrd="0" presId="urn:microsoft.com/office/officeart/2005/8/layout/list1"/>
    <dgm:cxn modelId="{BE50C4B1-D6F1-4262-AC2A-AE56427C4FAE}" type="presParOf" srcId="{763F63FA-634D-4DC6-B18B-8CCA583504B6}" destId="{2F3A7F7B-5BD4-4BEC-B8D3-1CD9756406A2}" srcOrd="4" destOrd="0" presId="urn:microsoft.com/office/officeart/2005/8/layout/list1"/>
    <dgm:cxn modelId="{2312BDCF-26D2-4A75-917F-817A298C7C40}" type="presParOf" srcId="{2F3A7F7B-5BD4-4BEC-B8D3-1CD9756406A2}" destId="{BB7BB09E-A28B-44A9-ADF2-075B4D611776}" srcOrd="0" destOrd="0" presId="urn:microsoft.com/office/officeart/2005/8/layout/list1"/>
    <dgm:cxn modelId="{A369BFB4-5DBD-4E03-BBEA-6C80ACB98DA8}" type="presParOf" srcId="{2F3A7F7B-5BD4-4BEC-B8D3-1CD9756406A2}" destId="{7BDA67F9-292E-4ABB-9B63-87BD2C0A1E9E}" srcOrd="1" destOrd="0" presId="urn:microsoft.com/office/officeart/2005/8/layout/list1"/>
    <dgm:cxn modelId="{5C49CF81-F0E4-4FA2-B7EA-650E4EEF6D46}" type="presParOf" srcId="{763F63FA-634D-4DC6-B18B-8CCA583504B6}" destId="{0B1238B5-46B6-4057-9DBF-7265D4D5A567}" srcOrd="5" destOrd="0" presId="urn:microsoft.com/office/officeart/2005/8/layout/list1"/>
    <dgm:cxn modelId="{9309E088-5227-471F-82B1-48E5FBDED46B}" type="presParOf" srcId="{763F63FA-634D-4DC6-B18B-8CCA583504B6}" destId="{A82F722C-AC17-4154-8943-27E6A98FA954}" srcOrd="6" destOrd="0" presId="urn:microsoft.com/office/officeart/2005/8/layout/list1"/>
    <dgm:cxn modelId="{EF03DD7E-10D2-4ABB-81B4-4C5E8DD390A7}" type="presParOf" srcId="{763F63FA-634D-4DC6-B18B-8CCA583504B6}" destId="{329246E1-1F2E-473B-999D-2C03BD2172AB}" srcOrd="7" destOrd="0" presId="urn:microsoft.com/office/officeart/2005/8/layout/list1"/>
    <dgm:cxn modelId="{3328A992-93E1-4664-B5BB-549198CA4326}" type="presParOf" srcId="{763F63FA-634D-4DC6-B18B-8CCA583504B6}" destId="{4CA5D389-0DF7-4664-B68F-41D0C9F1DFB5}" srcOrd="8" destOrd="0" presId="urn:microsoft.com/office/officeart/2005/8/layout/list1"/>
    <dgm:cxn modelId="{81720065-65F3-4EE8-9BAC-93218BFEE127}" type="presParOf" srcId="{4CA5D389-0DF7-4664-B68F-41D0C9F1DFB5}" destId="{92FABC2D-4279-4BF3-B773-E1B4B76BAC81}" srcOrd="0" destOrd="0" presId="urn:microsoft.com/office/officeart/2005/8/layout/list1"/>
    <dgm:cxn modelId="{B3533F83-609C-4421-B288-5B219A0B9614}" type="presParOf" srcId="{4CA5D389-0DF7-4664-B68F-41D0C9F1DFB5}" destId="{B69DA963-EC1E-4186-9F37-8278FB012EE3}" srcOrd="1" destOrd="0" presId="urn:microsoft.com/office/officeart/2005/8/layout/list1"/>
    <dgm:cxn modelId="{48570612-D9D5-4204-9B96-C28F06CC628A}" type="presParOf" srcId="{763F63FA-634D-4DC6-B18B-8CCA583504B6}" destId="{EC6C8FB2-C084-4B78-89AC-92599E44B5E2}" srcOrd="9" destOrd="0" presId="urn:microsoft.com/office/officeart/2005/8/layout/list1"/>
    <dgm:cxn modelId="{20962EAD-8709-4BDA-865B-E22AD8E3F254}" type="presParOf" srcId="{763F63FA-634D-4DC6-B18B-8CCA583504B6}" destId="{55702569-17D7-4AC8-9B15-413440A7EC74}" srcOrd="10" destOrd="0" presId="urn:microsoft.com/office/officeart/2005/8/layout/list1"/>
    <dgm:cxn modelId="{DD80FEC8-D9C7-42BC-B5E3-5F2AD6A8A3C8}" type="presParOf" srcId="{763F63FA-634D-4DC6-B18B-8CCA583504B6}" destId="{553CF6F4-D66A-4B38-9BFF-7AD8EDF9E7B0}" srcOrd="11" destOrd="0" presId="urn:microsoft.com/office/officeart/2005/8/layout/list1"/>
    <dgm:cxn modelId="{7F4DAEF7-7940-4264-AB24-4F4226A9458F}" type="presParOf" srcId="{763F63FA-634D-4DC6-B18B-8CCA583504B6}" destId="{FE0B974B-D9F4-4DC5-BB08-BD39CAE7E3E1}" srcOrd="12" destOrd="0" presId="urn:microsoft.com/office/officeart/2005/8/layout/list1"/>
    <dgm:cxn modelId="{47FE5DDF-EAE2-4A7F-ABAF-1F6FF6963B28}" type="presParOf" srcId="{FE0B974B-D9F4-4DC5-BB08-BD39CAE7E3E1}" destId="{59B3A898-56A4-44AE-8D02-46BD77BA910E}" srcOrd="0" destOrd="0" presId="urn:microsoft.com/office/officeart/2005/8/layout/list1"/>
    <dgm:cxn modelId="{5D4A05CE-8B97-4539-B732-48D1759B0376}" type="presParOf" srcId="{FE0B974B-D9F4-4DC5-BB08-BD39CAE7E3E1}" destId="{1116EACC-6889-4DBB-A296-BA4DFE65A17B}" srcOrd="1" destOrd="0" presId="urn:microsoft.com/office/officeart/2005/8/layout/list1"/>
    <dgm:cxn modelId="{C9673D81-C707-4BF4-B483-8A23281D40CB}" type="presParOf" srcId="{763F63FA-634D-4DC6-B18B-8CCA583504B6}" destId="{25D7982C-8073-45F9-A09B-7F904E46BA9A}" srcOrd="13" destOrd="0" presId="urn:microsoft.com/office/officeart/2005/8/layout/list1"/>
    <dgm:cxn modelId="{439CBA14-ED1D-43DA-A91B-E59F1B27CADC}" type="presParOf" srcId="{763F63FA-634D-4DC6-B18B-8CCA583504B6}" destId="{3F42BE49-A02E-411A-8776-18AB4A37F8BB}" srcOrd="14"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16C685-B3B2-465F-BA95-BE320FBE0DB0}" type="doc">
      <dgm:prSet loTypeId="urn:microsoft.com/office/officeart/2005/8/layout/hList6" loCatId="list" qsTypeId="urn:microsoft.com/office/officeart/2005/8/quickstyle/3d1" qsCatId="3D" csTypeId="urn:microsoft.com/office/officeart/2005/8/colors/accent1_2" csCatId="accent1" phldr="1"/>
      <dgm:spPr/>
      <dgm:t>
        <a:bodyPr/>
        <a:lstStyle/>
        <a:p>
          <a:endParaRPr lang="en-US"/>
        </a:p>
      </dgm:t>
    </dgm:pt>
    <dgm:pt modelId="{A380FA80-540A-467B-BB42-5A0F7BBBD46A}">
      <dgm:prSet phldrT="[Text]" custT="1"/>
      <dgm:spPr/>
      <dgm:t>
        <a:bodyPr/>
        <a:lstStyle/>
        <a:p>
          <a:pPr algn="ctr"/>
          <a:r>
            <a:rPr lang="en-US" sz="2000" b="1" smtClean="0">
              <a:ln w="0"/>
              <a:latin typeface="+mj-lt"/>
            </a:rPr>
            <a:t>Clause (b)</a:t>
          </a:r>
        </a:p>
        <a:p>
          <a:pPr algn="ctr"/>
          <a:r>
            <a:rPr lang="en-US" sz="2000" b="1" smtClean="0">
              <a:ln w="0"/>
              <a:latin typeface="+mj-lt"/>
            </a:rPr>
            <a:t>If invoice not issued within prescribed time u/s 31</a:t>
          </a:r>
          <a:endParaRPr lang="en-US" sz="2000" b="1" dirty="0">
            <a:latin typeface="+mj-lt"/>
          </a:endParaRPr>
        </a:p>
      </dgm:t>
    </dgm:pt>
    <dgm:pt modelId="{D3D9BC8A-6AB4-4E33-884E-C2EBAE6651AD}" type="parTrans" cxnId="{4FA9A535-BEE6-4219-B53E-83578117B626}">
      <dgm:prSet/>
      <dgm:spPr/>
      <dgm:t>
        <a:bodyPr/>
        <a:lstStyle/>
        <a:p>
          <a:endParaRPr lang="en-US"/>
        </a:p>
      </dgm:t>
    </dgm:pt>
    <dgm:pt modelId="{EEB26A5B-A4A3-44B2-9D0C-9CFD87C4317B}" type="sibTrans" cxnId="{4FA9A535-BEE6-4219-B53E-83578117B626}">
      <dgm:prSet/>
      <dgm:spPr/>
      <dgm:t>
        <a:bodyPr/>
        <a:lstStyle/>
        <a:p>
          <a:endParaRPr lang="en-US"/>
        </a:p>
      </dgm:t>
    </dgm:pt>
    <dgm:pt modelId="{4C71AB21-1CEF-40B8-81F6-4D3417D67D56}">
      <dgm:prSet phldrT="[Text]" custT="1"/>
      <dgm:spPr/>
      <dgm:t>
        <a:bodyPr/>
        <a:lstStyle/>
        <a:p>
          <a:pPr algn="ctr"/>
          <a:r>
            <a:rPr lang="en-US" sz="2000" smtClean="0">
              <a:ln w="0"/>
              <a:latin typeface="+mj-lt"/>
            </a:rPr>
            <a:t>Date of provision (completion) of service or</a:t>
          </a:r>
          <a:endParaRPr lang="en-US" sz="2000" dirty="0">
            <a:latin typeface="+mj-lt"/>
          </a:endParaRPr>
        </a:p>
      </dgm:t>
    </dgm:pt>
    <dgm:pt modelId="{2F4A2B42-8CF4-47D8-A026-779F9A234B98}" type="parTrans" cxnId="{E15E99AD-5A76-4F74-A051-035F589281C0}">
      <dgm:prSet/>
      <dgm:spPr/>
      <dgm:t>
        <a:bodyPr/>
        <a:lstStyle/>
        <a:p>
          <a:endParaRPr lang="en-US"/>
        </a:p>
      </dgm:t>
    </dgm:pt>
    <dgm:pt modelId="{C9C4041F-6388-40CC-83E9-962D2D0F6DD3}" type="sibTrans" cxnId="{E15E99AD-5A76-4F74-A051-035F589281C0}">
      <dgm:prSet/>
      <dgm:spPr/>
      <dgm:t>
        <a:bodyPr/>
        <a:lstStyle/>
        <a:p>
          <a:endParaRPr lang="en-US"/>
        </a:p>
      </dgm:t>
    </dgm:pt>
    <dgm:pt modelId="{9F6990E0-9FBA-483C-A8C6-539BE98C71E5}">
      <dgm:prSet phldrT="[Text]" custT="1"/>
      <dgm:spPr/>
      <dgm:t>
        <a:bodyPr/>
        <a:lstStyle/>
        <a:p>
          <a:pPr algn="ctr"/>
          <a:r>
            <a:rPr lang="en-US" sz="2000" b="1" dirty="0" smtClean="0">
              <a:ln w="0"/>
              <a:latin typeface="+mj-lt"/>
            </a:rPr>
            <a:t>Clause (c)</a:t>
          </a:r>
        </a:p>
        <a:p>
          <a:pPr algn="ctr"/>
          <a:r>
            <a:rPr lang="en-US" sz="2000" b="1" dirty="0" smtClean="0">
              <a:ln w="0"/>
              <a:latin typeface="+mj-lt"/>
            </a:rPr>
            <a:t>If both the clauses do not apply</a:t>
          </a:r>
          <a:endParaRPr lang="en-US" sz="2000" b="1" dirty="0">
            <a:latin typeface="+mj-lt"/>
          </a:endParaRPr>
        </a:p>
      </dgm:t>
    </dgm:pt>
    <dgm:pt modelId="{CB370615-DC48-4733-A209-16ACBEE8894F}" type="parTrans" cxnId="{4A568C39-4B55-43FC-9707-0C85003EA97D}">
      <dgm:prSet/>
      <dgm:spPr/>
      <dgm:t>
        <a:bodyPr/>
        <a:lstStyle/>
        <a:p>
          <a:endParaRPr lang="en-US"/>
        </a:p>
      </dgm:t>
    </dgm:pt>
    <dgm:pt modelId="{5ED05E30-506B-45F4-8169-0610EE7F4E5E}" type="sibTrans" cxnId="{4A568C39-4B55-43FC-9707-0C85003EA97D}">
      <dgm:prSet/>
      <dgm:spPr/>
      <dgm:t>
        <a:bodyPr/>
        <a:lstStyle/>
        <a:p>
          <a:endParaRPr lang="en-US"/>
        </a:p>
      </dgm:t>
    </dgm:pt>
    <dgm:pt modelId="{0C3BAB76-CEC9-4787-9085-EC8A379221F7}">
      <dgm:prSet phldrT="[Text]" custT="1"/>
      <dgm:spPr/>
      <dgm:t>
        <a:bodyPr/>
        <a:lstStyle/>
        <a:p>
          <a:pPr algn="ctr"/>
          <a:r>
            <a:rPr lang="en-US" sz="2000" smtClean="0">
              <a:ln w="0"/>
              <a:latin typeface="+mj-lt"/>
            </a:rPr>
            <a:t>Date on which recipient shows the receipt of services in his books of accounts</a:t>
          </a:r>
          <a:endParaRPr lang="en-US" sz="2000" dirty="0">
            <a:latin typeface="+mj-lt"/>
          </a:endParaRPr>
        </a:p>
      </dgm:t>
    </dgm:pt>
    <dgm:pt modelId="{44762DDC-B695-4F3B-9DF1-5A70C64E3759}" type="parTrans" cxnId="{C4274E17-AE06-41A2-90D4-668518D18521}">
      <dgm:prSet/>
      <dgm:spPr/>
      <dgm:t>
        <a:bodyPr/>
        <a:lstStyle/>
        <a:p>
          <a:endParaRPr lang="en-US"/>
        </a:p>
      </dgm:t>
    </dgm:pt>
    <dgm:pt modelId="{6D9A21B2-6596-47D1-BA41-359A3B27DD1A}" type="sibTrans" cxnId="{C4274E17-AE06-41A2-90D4-668518D18521}">
      <dgm:prSet/>
      <dgm:spPr/>
      <dgm:t>
        <a:bodyPr/>
        <a:lstStyle/>
        <a:p>
          <a:endParaRPr lang="en-US"/>
        </a:p>
      </dgm:t>
    </dgm:pt>
    <dgm:pt modelId="{F1C134B1-A3A5-4041-89F3-8BFA2E48EC48}">
      <dgm:prSet phldrT="[Text]" custT="1"/>
      <dgm:spPr/>
      <dgm:t>
        <a:bodyPr/>
        <a:lstStyle/>
        <a:p>
          <a:pPr algn="ctr"/>
          <a:r>
            <a:rPr lang="en-US" sz="2000" smtClean="0">
              <a:ln w="0"/>
              <a:latin typeface="+mj-lt"/>
            </a:rPr>
            <a:t>Date of receipt of payment whichever is </a:t>
          </a:r>
          <a:r>
            <a:rPr lang="en-US" sz="2000" b="1" smtClean="0">
              <a:ln w="0"/>
              <a:latin typeface="+mj-lt"/>
            </a:rPr>
            <a:t>EARLIER</a:t>
          </a:r>
          <a:endParaRPr lang="en-US" sz="2000" b="1" dirty="0">
            <a:latin typeface="+mj-lt"/>
          </a:endParaRPr>
        </a:p>
      </dgm:t>
    </dgm:pt>
    <dgm:pt modelId="{03F67D59-D917-4ED2-90FB-799AE99CBFB7}" type="parTrans" cxnId="{F155FA3F-1E8A-466F-AF10-2E6CD3CAEF5D}">
      <dgm:prSet/>
      <dgm:spPr/>
      <dgm:t>
        <a:bodyPr/>
        <a:lstStyle/>
        <a:p>
          <a:endParaRPr lang="en-US"/>
        </a:p>
      </dgm:t>
    </dgm:pt>
    <dgm:pt modelId="{15BA5A5C-1176-4437-BC91-C22A5D2A065C}" type="sibTrans" cxnId="{F155FA3F-1E8A-466F-AF10-2E6CD3CAEF5D}">
      <dgm:prSet/>
      <dgm:spPr/>
      <dgm:t>
        <a:bodyPr/>
        <a:lstStyle/>
        <a:p>
          <a:endParaRPr lang="en-US"/>
        </a:p>
      </dgm:t>
    </dgm:pt>
    <dgm:pt modelId="{16B4F4DE-CAFE-44AB-BFDA-FBCA8EF6DC09}">
      <dgm:prSet phldrT="[Text]" custT="1"/>
      <dgm:spPr/>
      <dgm:t>
        <a:bodyPr/>
        <a:lstStyle/>
        <a:p>
          <a:pPr algn="ctr"/>
          <a:r>
            <a:rPr lang="en-US" sz="2000" b="1" smtClean="0">
              <a:ln w="0"/>
              <a:latin typeface="+mj-lt"/>
            </a:rPr>
            <a:t>Clause (a)</a:t>
          </a:r>
        </a:p>
        <a:p>
          <a:pPr algn="ctr"/>
          <a:r>
            <a:rPr lang="en-US" sz="2000" b="1" smtClean="0">
              <a:ln w="0"/>
              <a:latin typeface="+mj-lt"/>
            </a:rPr>
            <a:t>If invoice issued within prescribed time u/s 31</a:t>
          </a:r>
          <a:endParaRPr lang="en-US" sz="2000" b="1" dirty="0">
            <a:latin typeface="+mj-lt"/>
          </a:endParaRPr>
        </a:p>
      </dgm:t>
    </dgm:pt>
    <dgm:pt modelId="{6BC83D98-169C-4905-8768-609A475C0666}" type="parTrans" cxnId="{00F20FFB-2444-4003-8212-C3DFC4AA8F4F}">
      <dgm:prSet/>
      <dgm:spPr/>
      <dgm:t>
        <a:bodyPr/>
        <a:lstStyle/>
        <a:p>
          <a:endParaRPr lang="en-US"/>
        </a:p>
      </dgm:t>
    </dgm:pt>
    <dgm:pt modelId="{9E079FEC-F4FA-4D63-8733-D2AD59D58746}" type="sibTrans" cxnId="{00F20FFB-2444-4003-8212-C3DFC4AA8F4F}">
      <dgm:prSet/>
      <dgm:spPr/>
      <dgm:t>
        <a:bodyPr/>
        <a:lstStyle/>
        <a:p>
          <a:endParaRPr lang="en-US"/>
        </a:p>
      </dgm:t>
    </dgm:pt>
    <dgm:pt modelId="{940AEE95-7DAB-4682-AEE7-89D2992162E4}">
      <dgm:prSet phldrT="[Text]" custT="1"/>
      <dgm:spPr/>
      <dgm:t>
        <a:bodyPr/>
        <a:lstStyle/>
        <a:p>
          <a:pPr algn="ctr"/>
          <a:r>
            <a:rPr lang="en-US" sz="2000" smtClean="0">
              <a:latin typeface="+mj-lt"/>
            </a:rPr>
            <a:t>Date of issue of invoice</a:t>
          </a:r>
          <a:endParaRPr lang="en-US" sz="2000" dirty="0">
            <a:latin typeface="+mj-lt"/>
          </a:endParaRPr>
        </a:p>
      </dgm:t>
    </dgm:pt>
    <dgm:pt modelId="{A024BC1F-7A50-4E6A-AFB3-DF956121F3E2}" type="parTrans" cxnId="{60C164BC-1FDD-48BD-8261-3A17BA12969A}">
      <dgm:prSet/>
      <dgm:spPr/>
      <dgm:t>
        <a:bodyPr/>
        <a:lstStyle/>
        <a:p>
          <a:endParaRPr lang="en-US"/>
        </a:p>
      </dgm:t>
    </dgm:pt>
    <dgm:pt modelId="{1F00CC32-1BF9-4EAD-BF12-465C645001B8}" type="sibTrans" cxnId="{60C164BC-1FDD-48BD-8261-3A17BA12969A}">
      <dgm:prSet/>
      <dgm:spPr/>
      <dgm:t>
        <a:bodyPr/>
        <a:lstStyle/>
        <a:p>
          <a:endParaRPr lang="en-US"/>
        </a:p>
      </dgm:t>
    </dgm:pt>
    <dgm:pt modelId="{84BBBC38-5A40-4C04-AEE2-E8DD2E6852B4}">
      <dgm:prSet custT="1"/>
      <dgm:spPr/>
      <dgm:t>
        <a:bodyPr/>
        <a:lstStyle/>
        <a:p>
          <a:pPr algn="ctr"/>
          <a:r>
            <a:rPr lang="en-US" sz="2000" smtClean="0">
              <a:latin typeface="+mj-lt"/>
            </a:rPr>
            <a:t>Date of receipt of payment</a:t>
          </a:r>
          <a:br>
            <a:rPr lang="en-US" sz="2000" smtClean="0">
              <a:latin typeface="+mj-lt"/>
            </a:rPr>
          </a:br>
          <a:r>
            <a:rPr lang="en-US" sz="2000" smtClean="0">
              <a:latin typeface="+mj-lt"/>
            </a:rPr>
            <a:t>whichever is </a:t>
          </a:r>
          <a:r>
            <a:rPr lang="en-US" sz="2000" b="1" smtClean="0">
              <a:latin typeface="+mj-lt"/>
            </a:rPr>
            <a:t>EARLIER</a:t>
          </a:r>
          <a:endParaRPr lang="en-US" sz="2000" dirty="0" smtClean="0">
            <a:latin typeface="+mj-lt"/>
          </a:endParaRPr>
        </a:p>
      </dgm:t>
    </dgm:pt>
    <dgm:pt modelId="{BD65610E-2A5C-44DC-8B65-3E14EF2C04F0}" type="parTrans" cxnId="{63051C38-5A37-435D-9FD6-8D31E209A27E}">
      <dgm:prSet/>
      <dgm:spPr/>
      <dgm:t>
        <a:bodyPr/>
        <a:lstStyle/>
        <a:p>
          <a:endParaRPr lang="en-US"/>
        </a:p>
      </dgm:t>
    </dgm:pt>
    <dgm:pt modelId="{63D6C519-82AC-4257-813C-3C2026EEC699}" type="sibTrans" cxnId="{63051C38-5A37-435D-9FD6-8D31E209A27E}">
      <dgm:prSet/>
      <dgm:spPr/>
      <dgm:t>
        <a:bodyPr/>
        <a:lstStyle/>
        <a:p>
          <a:endParaRPr lang="en-US"/>
        </a:p>
      </dgm:t>
    </dgm:pt>
    <dgm:pt modelId="{AACE9D0F-A12C-489C-9E52-351DA1E97DF6}" type="pres">
      <dgm:prSet presAssocID="{9A16C685-B3B2-465F-BA95-BE320FBE0DB0}" presName="Name0" presStyleCnt="0">
        <dgm:presLayoutVars>
          <dgm:dir/>
          <dgm:resizeHandles val="exact"/>
        </dgm:presLayoutVars>
      </dgm:prSet>
      <dgm:spPr/>
      <dgm:t>
        <a:bodyPr/>
        <a:lstStyle/>
        <a:p>
          <a:endParaRPr lang="en-US"/>
        </a:p>
      </dgm:t>
    </dgm:pt>
    <dgm:pt modelId="{630505AE-241D-4291-9F43-8F7EE7699667}" type="pres">
      <dgm:prSet presAssocID="{A380FA80-540A-467B-BB42-5A0F7BBBD46A}" presName="node" presStyleLbl="node1" presStyleIdx="0" presStyleCnt="3" custLinFactX="100000" custLinFactNeighborX="139234">
        <dgm:presLayoutVars>
          <dgm:bulletEnabled val="1"/>
        </dgm:presLayoutVars>
      </dgm:prSet>
      <dgm:spPr>
        <a:prstGeom prst="flowChartPreparation">
          <a:avLst/>
        </a:prstGeom>
      </dgm:spPr>
      <dgm:t>
        <a:bodyPr/>
        <a:lstStyle/>
        <a:p>
          <a:endParaRPr lang="en-US"/>
        </a:p>
      </dgm:t>
    </dgm:pt>
    <dgm:pt modelId="{928E9ACC-4F07-41F9-BEDE-55DC4177D8AA}" type="pres">
      <dgm:prSet presAssocID="{EEB26A5B-A4A3-44B2-9D0C-9CFD87C4317B}" presName="sibTrans" presStyleCnt="0"/>
      <dgm:spPr/>
    </dgm:pt>
    <dgm:pt modelId="{2051A631-3B1F-4AE5-B341-9F18E99C9C53}" type="pres">
      <dgm:prSet presAssocID="{16B4F4DE-CAFE-44AB-BFDA-FBCA8EF6DC09}" presName="node" presStyleLbl="node1" presStyleIdx="1" presStyleCnt="3" custLinFactX="-95480" custLinFactNeighborX="-100000">
        <dgm:presLayoutVars>
          <dgm:bulletEnabled val="1"/>
        </dgm:presLayoutVars>
      </dgm:prSet>
      <dgm:spPr>
        <a:prstGeom prst="flowChartPreparation">
          <a:avLst/>
        </a:prstGeom>
      </dgm:spPr>
      <dgm:t>
        <a:bodyPr/>
        <a:lstStyle/>
        <a:p>
          <a:endParaRPr lang="en-US"/>
        </a:p>
      </dgm:t>
    </dgm:pt>
    <dgm:pt modelId="{FB9D5140-7ED5-454B-AACE-5E1C0629DD57}" type="pres">
      <dgm:prSet presAssocID="{9E079FEC-F4FA-4D63-8733-D2AD59D58746}" presName="sibTrans" presStyleCnt="0"/>
      <dgm:spPr/>
    </dgm:pt>
    <dgm:pt modelId="{A4D89350-561B-4A58-A6E4-B81546E985C3}" type="pres">
      <dgm:prSet presAssocID="{9F6990E0-9FBA-483C-A8C6-539BE98C71E5}" presName="node" presStyleLbl="node1" presStyleIdx="2" presStyleCnt="3" custLinFactNeighborX="0">
        <dgm:presLayoutVars>
          <dgm:bulletEnabled val="1"/>
        </dgm:presLayoutVars>
      </dgm:prSet>
      <dgm:spPr>
        <a:prstGeom prst="flowChartPreparation">
          <a:avLst/>
        </a:prstGeom>
      </dgm:spPr>
      <dgm:t>
        <a:bodyPr/>
        <a:lstStyle/>
        <a:p>
          <a:endParaRPr lang="en-US"/>
        </a:p>
      </dgm:t>
    </dgm:pt>
  </dgm:ptLst>
  <dgm:cxnLst>
    <dgm:cxn modelId="{00F20FFB-2444-4003-8212-C3DFC4AA8F4F}" srcId="{9A16C685-B3B2-465F-BA95-BE320FBE0DB0}" destId="{16B4F4DE-CAFE-44AB-BFDA-FBCA8EF6DC09}" srcOrd="1" destOrd="0" parTransId="{6BC83D98-169C-4905-8768-609A475C0666}" sibTransId="{9E079FEC-F4FA-4D63-8733-D2AD59D58746}"/>
    <dgm:cxn modelId="{60C164BC-1FDD-48BD-8261-3A17BA12969A}" srcId="{16B4F4DE-CAFE-44AB-BFDA-FBCA8EF6DC09}" destId="{940AEE95-7DAB-4682-AEE7-89D2992162E4}" srcOrd="0" destOrd="0" parTransId="{A024BC1F-7A50-4E6A-AFB3-DF956121F3E2}" sibTransId="{1F00CC32-1BF9-4EAD-BF12-465C645001B8}"/>
    <dgm:cxn modelId="{E15E99AD-5A76-4F74-A051-035F589281C0}" srcId="{A380FA80-540A-467B-BB42-5A0F7BBBD46A}" destId="{4C71AB21-1CEF-40B8-81F6-4D3417D67D56}" srcOrd="0" destOrd="0" parTransId="{2F4A2B42-8CF4-47D8-A026-779F9A234B98}" sibTransId="{C9C4041F-6388-40CC-83E9-962D2D0F6DD3}"/>
    <dgm:cxn modelId="{63051C38-5A37-435D-9FD6-8D31E209A27E}" srcId="{16B4F4DE-CAFE-44AB-BFDA-FBCA8EF6DC09}" destId="{84BBBC38-5A40-4C04-AEE2-E8DD2E6852B4}" srcOrd="1" destOrd="0" parTransId="{BD65610E-2A5C-44DC-8B65-3E14EF2C04F0}" sibTransId="{63D6C519-82AC-4257-813C-3C2026EEC699}"/>
    <dgm:cxn modelId="{F16C60F6-6054-4856-A088-5B7E8204327D}" type="presOf" srcId="{940AEE95-7DAB-4682-AEE7-89D2992162E4}" destId="{2051A631-3B1F-4AE5-B341-9F18E99C9C53}" srcOrd="0" destOrd="1" presId="urn:microsoft.com/office/officeart/2005/8/layout/hList6"/>
    <dgm:cxn modelId="{442E80E6-92F3-43CF-92A3-1458A371BAF1}" type="presOf" srcId="{84BBBC38-5A40-4C04-AEE2-E8DD2E6852B4}" destId="{2051A631-3B1F-4AE5-B341-9F18E99C9C53}" srcOrd="0" destOrd="2" presId="urn:microsoft.com/office/officeart/2005/8/layout/hList6"/>
    <dgm:cxn modelId="{4FA9A535-BEE6-4219-B53E-83578117B626}" srcId="{9A16C685-B3B2-465F-BA95-BE320FBE0DB0}" destId="{A380FA80-540A-467B-BB42-5A0F7BBBD46A}" srcOrd="0" destOrd="0" parTransId="{D3D9BC8A-6AB4-4E33-884E-C2EBAE6651AD}" sibTransId="{EEB26A5B-A4A3-44B2-9D0C-9CFD87C4317B}"/>
    <dgm:cxn modelId="{E13118F9-A56D-4DD8-985A-1DEBA4456017}" type="presOf" srcId="{16B4F4DE-CAFE-44AB-BFDA-FBCA8EF6DC09}" destId="{2051A631-3B1F-4AE5-B341-9F18E99C9C53}" srcOrd="0" destOrd="0" presId="urn:microsoft.com/office/officeart/2005/8/layout/hList6"/>
    <dgm:cxn modelId="{0085A2D2-548E-4E84-A497-A2F8612CAD91}" type="presOf" srcId="{4C71AB21-1CEF-40B8-81F6-4D3417D67D56}" destId="{630505AE-241D-4291-9F43-8F7EE7699667}" srcOrd="0" destOrd="1" presId="urn:microsoft.com/office/officeart/2005/8/layout/hList6"/>
    <dgm:cxn modelId="{F155FA3F-1E8A-466F-AF10-2E6CD3CAEF5D}" srcId="{A380FA80-540A-467B-BB42-5A0F7BBBD46A}" destId="{F1C134B1-A3A5-4041-89F3-8BFA2E48EC48}" srcOrd="1" destOrd="0" parTransId="{03F67D59-D917-4ED2-90FB-799AE99CBFB7}" sibTransId="{15BA5A5C-1176-4437-BC91-C22A5D2A065C}"/>
    <dgm:cxn modelId="{D906DCFD-D6FF-4533-89E8-8511E3E0819B}" type="presOf" srcId="{0C3BAB76-CEC9-4787-9085-EC8A379221F7}" destId="{A4D89350-561B-4A58-A6E4-B81546E985C3}" srcOrd="0" destOrd="1" presId="urn:microsoft.com/office/officeart/2005/8/layout/hList6"/>
    <dgm:cxn modelId="{C4274E17-AE06-41A2-90D4-668518D18521}" srcId="{9F6990E0-9FBA-483C-A8C6-539BE98C71E5}" destId="{0C3BAB76-CEC9-4787-9085-EC8A379221F7}" srcOrd="0" destOrd="0" parTransId="{44762DDC-B695-4F3B-9DF1-5A70C64E3759}" sibTransId="{6D9A21B2-6596-47D1-BA41-359A3B27DD1A}"/>
    <dgm:cxn modelId="{89E59204-FE9F-4D29-9240-85381C4C7195}" type="presOf" srcId="{A380FA80-540A-467B-BB42-5A0F7BBBD46A}" destId="{630505AE-241D-4291-9F43-8F7EE7699667}" srcOrd="0" destOrd="0" presId="urn:microsoft.com/office/officeart/2005/8/layout/hList6"/>
    <dgm:cxn modelId="{177D6473-65E6-44B5-8EEB-AC44D914E86C}" type="presOf" srcId="{F1C134B1-A3A5-4041-89F3-8BFA2E48EC48}" destId="{630505AE-241D-4291-9F43-8F7EE7699667}" srcOrd="0" destOrd="2" presId="urn:microsoft.com/office/officeart/2005/8/layout/hList6"/>
    <dgm:cxn modelId="{4A568C39-4B55-43FC-9707-0C85003EA97D}" srcId="{9A16C685-B3B2-465F-BA95-BE320FBE0DB0}" destId="{9F6990E0-9FBA-483C-A8C6-539BE98C71E5}" srcOrd="2" destOrd="0" parTransId="{CB370615-DC48-4733-A209-16ACBEE8894F}" sibTransId="{5ED05E30-506B-45F4-8169-0610EE7F4E5E}"/>
    <dgm:cxn modelId="{9D402EB3-8E4E-4980-A250-10CD53E0769B}" type="presOf" srcId="{9A16C685-B3B2-465F-BA95-BE320FBE0DB0}" destId="{AACE9D0F-A12C-489C-9E52-351DA1E97DF6}" srcOrd="0" destOrd="0" presId="urn:microsoft.com/office/officeart/2005/8/layout/hList6"/>
    <dgm:cxn modelId="{D49126CA-0A09-475E-BC66-2ECF94AD5CC3}" type="presOf" srcId="{9F6990E0-9FBA-483C-A8C6-539BE98C71E5}" destId="{A4D89350-561B-4A58-A6E4-B81546E985C3}" srcOrd="0" destOrd="0" presId="urn:microsoft.com/office/officeart/2005/8/layout/hList6"/>
    <dgm:cxn modelId="{5D0206AC-00CE-47C3-A32A-FA97F7E21A7E}" type="presParOf" srcId="{AACE9D0F-A12C-489C-9E52-351DA1E97DF6}" destId="{630505AE-241D-4291-9F43-8F7EE7699667}" srcOrd="0" destOrd="0" presId="urn:microsoft.com/office/officeart/2005/8/layout/hList6"/>
    <dgm:cxn modelId="{1A56C2B0-9551-4ED4-8792-BD1F5B49A823}" type="presParOf" srcId="{AACE9D0F-A12C-489C-9E52-351DA1E97DF6}" destId="{928E9ACC-4F07-41F9-BEDE-55DC4177D8AA}" srcOrd="1" destOrd="0" presId="urn:microsoft.com/office/officeart/2005/8/layout/hList6"/>
    <dgm:cxn modelId="{DB59FB04-63B7-49A0-B32C-E86D0934C968}" type="presParOf" srcId="{AACE9D0F-A12C-489C-9E52-351DA1E97DF6}" destId="{2051A631-3B1F-4AE5-B341-9F18E99C9C53}" srcOrd="2" destOrd="0" presId="urn:microsoft.com/office/officeart/2005/8/layout/hList6"/>
    <dgm:cxn modelId="{30381746-9753-4CD2-A0F2-74F142BEB82C}" type="presParOf" srcId="{AACE9D0F-A12C-489C-9E52-351DA1E97DF6}" destId="{FB9D5140-7ED5-454B-AACE-5E1C0629DD57}" srcOrd="3" destOrd="0" presId="urn:microsoft.com/office/officeart/2005/8/layout/hList6"/>
    <dgm:cxn modelId="{9BFFF9A9-29E7-438D-8E60-20882E30F005}" type="presParOf" srcId="{AACE9D0F-A12C-489C-9E52-351DA1E97DF6}" destId="{A4D89350-561B-4A58-A6E4-B81546E985C3}"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8C04FAE-FD18-47E8-994A-B3FD754E9CD5}"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77AE495B-605A-47C5-8196-B3C6E1472CF3}">
      <dgm:prSet phldrT="[Text]"/>
      <dgm:spPr/>
      <dgm:t>
        <a:bodyPr/>
        <a:lstStyle/>
        <a:p>
          <a:r>
            <a:rPr lang="en-US" b="1" dirty="0" smtClean="0">
              <a:latin typeface="+mj-lt"/>
            </a:rPr>
            <a:t>Date of issue – </a:t>
          </a:r>
          <a:r>
            <a:rPr lang="en-US" i="1" dirty="0" smtClean="0">
              <a:latin typeface="+mj-lt"/>
            </a:rPr>
            <a:t>If supply is identifiable at the point of issue of voucher</a:t>
          </a:r>
          <a:endParaRPr lang="en-US" dirty="0"/>
        </a:p>
      </dgm:t>
    </dgm:pt>
    <dgm:pt modelId="{0998474D-C8CE-48D2-85C5-E242E10C1672}" type="parTrans" cxnId="{A9F0EDF7-B884-4788-9127-AAA57C8EB544}">
      <dgm:prSet/>
      <dgm:spPr/>
      <dgm:t>
        <a:bodyPr/>
        <a:lstStyle/>
        <a:p>
          <a:endParaRPr lang="en-US"/>
        </a:p>
      </dgm:t>
    </dgm:pt>
    <dgm:pt modelId="{542E3885-148E-4809-BF5D-747DCBE92765}" type="sibTrans" cxnId="{A9F0EDF7-B884-4788-9127-AAA57C8EB544}">
      <dgm:prSet/>
      <dgm:spPr/>
      <dgm:t>
        <a:bodyPr/>
        <a:lstStyle/>
        <a:p>
          <a:endParaRPr lang="en-US"/>
        </a:p>
      </dgm:t>
    </dgm:pt>
    <dgm:pt modelId="{93C4F12E-429A-43D0-8C72-09B10F7C2F8E}">
      <dgm:prSet phldrT="[Text]"/>
      <dgm:spPr/>
      <dgm:t>
        <a:bodyPr/>
        <a:lstStyle/>
        <a:p>
          <a:r>
            <a:rPr lang="en-US" b="1" dirty="0" smtClean="0">
              <a:latin typeface="+mj-lt"/>
            </a:rPr>
            <a:t>Date</a:t>
          </a:r>
          <a:r>
            <a:rPr lang="en-US" dirty="0" smtClean="0">
              <a:latin typeface="+mj-lt"/>
            </a:rPr>
            <a:t> </a:t>
          </a:r>
          <a:r>
            <a:rPr lang="en-US" b="1" dirty="0" smtClean="0">
              <a:latin typeface="+mj-lt"/>
            </a:rPr>
            <a:t>of redemption of voucher – </a:t>
          </a:r>
          <a:r>
            <a:rPr lang="en-US" i="1" dirty="0" smtClean="0">
              <a:latin typeface="+mj-lt"/>
            </a:rPr>
            <a:t>Other cases</a:t>
          </a:r>
          <a:endParaRPr lang="en-US" dirty="0"/>
        </a:p>
      </dgm:t>
    </dgm:pt>
    <dgm:pt modelId="{BE3BCDD4-5DFC-4A0D-ABE1-47164F176356}" type="parTrans" cxnId="{716B0403-949D-4CDD-B6DD-333FD3EBA94B}">
      <dgm:prSet/>
      <dgm:spPr/>
      <dgm:t>
        <a:bodyPr/>
        <a:lstStyle/>
        <a:p>
          <a:endParaRPr lang="en-US"/>
        </a:p>
      </dgm:t>
    </dgm:pt>
    <dgm:pt modelId="{1A5FDDE6-6090-41EB-A022-DB287CB8417F}" type="sibTrans" cxnId="{716B0403-949D-4CDD-B6DD-333FD3EBA94B}">
      <dgm:prSet/>
      <dgm:spPr/>
      <dgm:t>
        <a:bodyPr/>
        <a:lstStyle/>
        <a:p>
          <a:endParaRPr lang="en-US"/>
        </a:p>
      </dgm:t>
    </dgm:pt>
    <dgm:pt modelId="{FA2503DA-62BA-4A76-A217-BB87223C3039}" type="pres">
      <dgm:prSet presAssocID="{D8C04FAE-FD18-47E8-994A-B3FD754E9CD5}" presName="Name0" presStyleCnt="0">
        <dgm:presLayoutVars>
          <dgm:dir/>
          <dgm:resizeHandles val="exact"/>
        </dgm:presLayoutVars>
      </dgm:prSet>
      <dgm:spPr/>
      <dgm:t>
        <a:bodyPr/>
        <a:lstStyle/>
        <a:p>
          <a:endParaRPr lang="en-US"/>
        </a:p>
      </dgm:t>
    </dgm:pt>
    <dgm:pt modelId="{17A4DFCB-BCD4-47CC-B92F-6FD2D43B9FA3}" type="pres">
      <dgm:prSet presAssocID="{77AE495B-605A-47C5-8196-B3C6E1472CF3}" presName="node" presStyleLbl="node1" presStyleIdx="0" presStyleCnt="2" custLinFactNeighborX="-1386" custLinFactNeighborY="-6940">
        <dgm:presLayoutVars>
          <dgm:bulletEnabled val="1"/>
        </dgm:presLayoutVars>
      </dgm:prSet>
      <dgm:spPr/>
      <dgm:t>
        <a:bodyPr/>
        <a:lstStyle/>
        <a:p>
          <a:endParaRPr lang="en-US"/>
        </a:p>
      </dgm:t>
    </dgm:pt>
    <dgm:pt modelId="{AE49E980-65CD-4268-A277-8180F8AC39B0}" type="pres">
      <dgm:prSet presAssocID="{542E3885-148E-4809-BF5D-747DCBE92765}" presName="sibTrans" presStyleCnt="0"/>
      <dgm:spPr/>
    </dgm:pt>
    <dgm:pt modelId="{3F598A4F-6644-4E53-81DC-C5606C62072B}" type="pres">
      <dgm:prSet presAssocID="{93C4F12E-429A-43D0-8C72-09B10F7C2F8E}" presName="node" presStyleLbl="node1" presStyleIdx="1" presStyleCnt="2" custLinFactNeighborX="-63405" custLinFactNeighborY="-1472">
        <dgm:presLayoutVars>
          <dgm:bulletEnabled val="1"/>
        </dgm:presLayoutVars>
      </dgm:prSet>
      <dgm:spPr/>
      <dgm:t>
        <a:bodyPr/>
        <a:lstStyle/>
        <a:p>
          <a:endParaRPr lang="en-US"/>
        </a:p>
      </dgm:t>
    </dgm:pt>
  </dgm:ptLst>
  <dgm:cxnLst>
    <dgm:cxn modelId="{BE90C6EB-6482-4E79-B148-97042D3B8DBE}" type="presOf" srcId="{D8C04FAE-FD18-47E8-994A-B3FD754E9CD5}" destId="{FA2503DA-62BA-4A76-A217-BB87223C3039}" srcOrd="0" destOrd="0" presId="urn:microsoft.com/office/officeart/2005/8/layout/hList6"/>
    <dgm:cxn modelId="{6B73EC8F-22C0-47CF-ABC0-243E6183A862}" type="presOf" srcId="{77AE495B-605A-47C5-8196-B3C6E1472CF3}" destId="{17A4DFCB-BCD4-47CC-B92F-6FD2D43B9FA3}" srcOrd="0" destOrd="0" presId="urn:microsoft.com/office/officeart/2005/8/layout/hList6"/>
    <dgm:cxn modelId="{716B0403-949D-4CDD-B6DD-333FD3EBA94B}" srcId="{D8C04FAE-FD18-47E8-994A-B3FD754E9CD5}" destId="{93C4F12E-429A-43D0-8C72-09B10F7C2F8E}" srcOrd="1" destOrd="0" parTransId="{BE3BCDD4-5DFC-4A0D-ABE1-47164F176356}" sibTransId="{1A5FDDE6-6090-41EB-A022-DB287CB8417F}"/>
    <dgm:cxn modelId="{A9F0EDF7-B884-4788-9127-AAA57C8EB544}" srcId="{D8C04FAE-FD18-47E8-994A-B3FD754E9CD5}" destId="{77AE495B-605A-47C5-8196-B3C6E1472CF3}" srcOrd="0" destOrd="0" parTransId="{0998474D-C8CE-48D2-85C5-E242E10C1672}" sibTransId="{542E3885-148E-4809-BF5D-747DCBE92765}"/>
    <dgm:cxn modelId="{599FB460-E95E-4CD8-A877-39D494FB249F}" type="presOf" srcId="{93C4F12E-429A-43D0-8C72-09B10F7C2F8E}" destId="{3F598A4F-6644-4E53-81DC-C5606C62072B}" srcOrd="0" destOrd="0" presId="urn:microsoft.com/office/officeart/2005/8/layout/hList6"/>
    <dgm:cxn modelId="{F10FC5C1-C758-4900-B7C9-0019727EFA6F}" type="presParOf" srcId="{FA2503DA-62BA-4A76-A217-BB87223C3039}" destId="{17A4DFCB-BCD4-47CC-B92F-6FD2D43B9FA3}" srcOrd="0" destOrd="0" presId="urn:microsoft.com/office/officeart/2005/8/layout/hList6"/>
    <dgm:cxn modelId="{79061115-8F1F-4E8B-B256-2207D4288D6D}" type="presParOf" srcId="{FA2503DA-62BA-4A76-A217-BB87223C3039}" destId="{AE49E980-65CD-4268-A277-8180F8AC39B0}" srcOrd="1" destOrd="0" presId="urn:microsoft.com/office/officeart/2005/8/layout/hList6"/>
    <dgm:cxn modelId="{4275E410-77A2-438A-9E94-0DFA7AE590BA}" type="presParOf" srcId="{FA2503DA-62BA-4A76-A217-BB87223C3039}" destId="{3F598A4F-6644-4E53-81DC-C5606C62072B}" srcOrd="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A4D704E-7182-49E8-AFC0-813DF1132C73}"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42C29407-B5B7-4D02-9D72-BE7AEE9C1490}">
      <dgm:prSet phldrT="[Text]" custT="1"/>
      <dgm:spPr/>
      <dgm:t>
        <a:bodyPr/>
        <a:lstStyle/>
        <a:p>
          <a:r>
            <a:rPr lang="en-US" sz="2000" dirty="0" smtClean="0"/>
            <a:t>Where periodical return has to be filed</a:t>
          </a:r>
          <a:endParaRPr lang="en-US" sz="2000" dirty="0"/>
        </a:p>
      </dgm:t>
    </dgm:pt>
    <dgm:pt modelId="{4B7E2D92-A40B-44F9-93BF-2176A008257E}" type="parTrans" cxnId="{408CE8B6-D2A3-462D-9251-119E7648F655}">
      <dgm:prSet/>
      <dgm:spPr/>
      <dgm:t>
        <a:bodyPr/>
        <a:lstStyle/>
        <a:p>
          <a:endParaRPr lang="en-US"/>
        </a:p>
      </dgm:t>
    </dgm:pt>
    <dgm:pt modelId="{830CDA63-85F1-477A-B503-3FEB5869112B}" type="sibTrans" cxnId="{408CE8B6-D2A3-462D-9251-119E7648F655}">
      <dgm:prSet/>
      <dgm:spPr/>
      <dgm:t>
        <a:bodyPr/>
        <a:lstStyle/>
        <a:p>
          <a:endParaRPr lang="en-US"/>
        </a:p>
      </dgm:t>
    </dgm:pt>
    <dgm:pt modelId="{B9A9D9EA-1FCA-4D0B-89B2-D0EC684E091B}">
      <dgm:prSet phldrT="[Text]" custT="1"/>
      <dgm:spPr/>
      <dgm:t>
        <a:bodyPr/>
        <a:lstStyle/>
        <a:p>
          <a:r>
            <a:rPr lang="en-US" sz="2000" dirty="0" smtClean="0"/>
            <a:t>Any other case</a:t>
          </a:r>
          <a:endParaRPr lang="en-US" sz="2000" dirty="0"/>
        </a:p>
      </dgm:t>
    </dgm:pt>
    <dgm:pt modelId="{717968FA-1D00-404F-B150-A9B76CFE37F1}" type="parTrans" cxnId="{984903E2-3729-4488-90F4-01C3C939B78D}">
      <dgm:prSet/>
      <dgm:spPr/>
      <dgm:t>
        <a:bodyPr/>
        <a:lstStyle/>
        <a:p>
          <a:endParaRPr lang="en-US"/>
        </a:p>
      </dgm:t>
    </dgm:pt>
    <dgm:pt modelId="{27CBD308-760E-4D78-AF4B-643D5EB45A04}" type="sibTrans" cxnId="{984903E2-3729-4488-90F4-01C3C939B78D}">
      <dgm:prSet/>
      <dgm:spPr/>
      <dgm:t>
        <a:bodyPr/>
        <a:lstStyle/>
        <a:p>
          <a:endParaRPr lang="en-US"/>
        </a:p>
      </dgm:t>
    </dgm:pt>
    <dgm:pt modelId="{C1546889-C89F-4435-8A76-D41896E1EB0E}">
      <dgm:prSet phldrT="[Text]" custT="1"/>
      <dgm:spPr/>
      <dgm:t>
        <a:bodyPr/>
        <a:lstStyle/>
        <a:p>
          <a:endParaRPr lang="en-US" sz="2000" dirty="0"/>
        </a:p>
      </dgm:t>
    </dgm:pt>
    <dgm:pt modelId="{38825CF1-6A6E-4B17-BBA1-4A37B1CA807D}" type="parTrans" cxnId="{5F28BCD2-2EF1-4AB1-80BF-FBE309C491BE}">
      <dgm:prSet/>
      <dgm:spPr/>
      <dgm:t>
        <a:bodyPr/>
        <a:lstStyle/>
        <a:p>
          <a:endParaRPr lang="en-US"/>
        </a:p>
      </dgm:t>
    </dgm:pt>
    <dgm:pt modelId="{71142961-CDF4-4A71-B00E-F90B73B69D2C}" type="sibTrans" cxnId="{5F28BCD2-2EF1-4AB1-80BF-FBE309C491BE}">
      <dgm:prSet/>
      <dgm:spPr/>
      <dgm:t>
        <a:bodyPr/>
        <a:lstStyle/>
        <a:p>
          <a:endParaRPr lang="en-US"/>
        </a:p>
      </dgm:t>
    </dgm:pt>
    <dgm:pt modelId="{31A4E231-85AA-4D94-93B8-AEAC0EC0D58F}">
      <dgm:prSet phldrT="[Text]" custT="1"/>
      <dgm:spPr/>
      <dgm:t>
        <a:bodyPr/>
        <a:lstStyle/>
        <a:p>
          <a:r>
            <a:rPr lang="en-US" sz="2000" dirty="0" smtClean="0"/>
            <a:t>Due date for filing of such return</a:t>
          </a:r>
          <a:endParaRPr lang="en-US" sz="2000" dirty="0"/>
        </a:p>
      </dgm:t>
    </dgm:pt>
    <dgm:pt modelId="{193BEAF6-CD25-44FB-A073-6AFB20D98DED}" type="parTrans" cxnId="{FB5FA200-DB96-444F-BB54-30E209C67860}">
      <dgm:prSet/>
      <dgm:spPr/>
      <dgm:t>
        <a:bodyPr/>
        <a:lstStyle/>
        <a:p>
          <a:endParaRPr lang="en-US"/>
        </a:p>
      </dgm:t>
    </dgm:pt>
    <dgm:pt modelId="{29CB525A-1CA2-43A7-BB6A-FE65BA534E7B}" type="sibTrans" cxnId="{FB5FA200-DB96-444F-BB54-30E209C67860}">
      <dgm:prSet/>
      <dgm:spPr/>
      <dgm:t>
        <a:bodyPr/>
        <a:lstStyle/>
        <a:p>
          <a:endParaRPr lang="en-US"/>
        </a:p>
      </dgm:t>
    </dgm:pt>
    <dgm:pt modelId="{A33F5F65-23C1-461F-BCB7-2A54C06445B3}">
      <dgm:prSet phldrT="[Text]" custT="1"/>
      <dgm:spPr/>
      <dgm:t>
        <a:bodyPr/>
        <a:lstStyle/>
        <a:p>
          <a:endParaRPr lang="en-US" sz="2000" dirty="0"/>
        </a:p>
      </dgm:t>
    </dgm:pt>
    <dgm:pt modelId="{164315AF-EC89-4097-BABF-7A05D89DC71F}" type="parTrans" cxnId="{BE6637EA-D7FA-4B3C-A3CE-1F5B92B98EB2}">
      <dgm:prSet/>
      <dgm:spPr/>
      <dgm:t>
        <a:bodyPr/>
        <a:lstStyle/>
        <a:p>
          <a:endParaRPr lang="en-US"/>
        </a:p>
      </dgm:t>
    </dgm:pt>
    <dgm:pt modelId="{F2B8B9B9-C6F9-48FE-B35C-EE6143E83B86}" type="sibTrans" cxnId="{BE6637EA-D7FA-4B3C-A3CE-1F5B92B98EB2}">
      <dgm:prSet/>
      <dgm:spPr/>
      <dgm:t>
        <a:bodyPr/>
        <a:lstStyle/>
        <a:p>
          <a:endParaRPr lang="en-US"/>
        </a:p>
      </dgm:t>
    </dgm:pt>
    <dgm:pt modelId="{19B22B2C-4AC0-4746-88A1-E0627EDDC9A2}">
      <dgm:prSet phldrT="[Text]" custT="1"/>
      <dgm:spPr/>
      <dgm:t>
        <a:bodyPr/>
        <a:lstStyle/>
        <a:p>
          <a:r>
            <a:rPr lang="en-US" sz="2000" dirty="0" smtClean="0"/>
            <a:t>Date on which GST is paid</a:t>
          </a:r>
          <a:endParaRPr lang="en-US" sz="2000" dirty="0"/>
        </a:p>
      </dgm:t>
    </dgm:pt>
    <dgm:pt modelId="{73FF90F0-ED60-4383-90C8-C312A76D6A0E}" type="parTrans" cxnId="{0CCA9D1A-CC9C-4F89-9A62-A0A9E6DE4D24}">
      <dgm:prSet/>
      <dgm:spPr/>
      <dgm:t>
        <a:bodyPr/>
        <a:lstStyle/>
        <a:p>
          <a:endParaRPr lang="en-US"/>
        </a:p>
      </dgm:t>
    </dgm:pt>
    <dgm:pt modelId="{5A193CD9-8EBE-4239-9C05-4DD6501B980C}" type="sibTrans" cxnId="{0CCA9D1A-CC9C-4F89-9A62-A0A9E6DE4D24}">
      <dgm:prSet/>
      <dgm:spPr/>
      <dgm:t>
        <a:bodyPr/>
        <a:lstStyle/>
        <a:p>
          <a:endParaRPr lang="en-US"/>
        </a:p>
      </dgm:t>
    </dgm:pt>
    <dgm:pt modelId="{4D4E3242-3309-4484-8462-91D16366B972}" type="pres">
      <dgm:prSet presAssocID="{CA4D704E-7182-49E8-AFC0-813DF1132C73}" presName="Name0" presStyleCnt="0">
        <dgm:presLayoutVars>
          <dgm:dir/>
          <dgm:animLvl val="lvl"/>
          <dgm:resizeHandles/>
        </dgm:presLayoutVars>
      </dgm:prSet>
      <dgm:spPr/>
      <dgm:t>
        <a:bodyPr/>
        <a:lstStyle/>
        <a:p>
          <a:endParaRPr lang="en-US"/>
        </a:p>
      </dgm:t>
    </dgm:pt>
    <dgm:pt modelId="{518BAD04-91D8-4728-AFF5-789B40BB8350}" type="pres">
      <dgm:prSet presAssocID="{42C29407-B5B7-4D02-9D72-BE7AEE9C1490}" presName="linNode" presStyleCnt="0"/>
      <dgm:spPr/>
    </dgm:pt>
    <dgm:pt modelId="{6ED31C5E-51BC-4858-BC7D-D24E23568CEA}" type="pres">
      <dgm:prSet presAssocID="{42C29407-B5B7-4D02-9D72-BE7AEE9C1490}" presName="parentShp" presStyleLbl="node1" presStyleIdx="0" presStyleCnt="2">
        <dgm:presLayoutVars>
          <dgm:bulletEnabled val="1"/>
        </dgm:presLayoutVars>
      </dgm:prSet>
      <dgm:spPr/>
      <dgm:t>
        <a:bodyPr/>
        <a:lstStyle/>
        <a:p>
          <a:endParaRPr lang="en-US"/>
        </a:p>
      </dgm:t>
    </dgm:pt>
    <dgm:pt modelId="{B9C01532-A1AF-4284-AEA6-626E4AC50E53}" type="pres">
      <dgm:prSet presAssocID="{42C29407-B5B7-4D02-9D72-BE7AEE9C1490}" presName="childShp" presStyleLbl="bgAccFollowNode1" presStyleIdx="0" presStyleCnt="2">
        <dgm:presLayoutVars>
          <dgm:bulletEnabled val="1"/>
        </dgm:presLayoutVars>
      </dgm:prSet>
      <dgm:spPr/>
      <dgm:t>
        <a:bodyPr/>
        <a:lstStyle/>
        <a:p>
          <a:endParaRPr lang="en-US"/>
        </a:p>
      </dgm:t>
    </dgm:pt>
    <dgm:pt modelId="{58FC38F7-5C13-4147-AED5-AC7B132943ED}" type="pres">
      <dgm:prSet presAssocID="{830CDA63-85F1-477A-B503-3FEB5869112B}" presName="spacing" presStyleCnt="0"/>
      <dgm:spPr/>
    </dgm:pt>
    <dgm:pt modelId="{2C63C560-0D2A-43C7-A69E-E3020185B348}" type="pres">
      <dgm:prSet presAssocID="{B9A9D9EA-1FCA-4D0B-89B2-D0EC684E091B}" presName="linNode" presStyleCnt="0"/>
      <dgm:spPr/>
    </dgm:pt>
    <dgm:pt modelId="{B8EDE39B-3A86-407A-BE32-47323F33DF4F}" type="pres">
      <dgm:prSet presAssocID="{B9A9D9EA-1FCA-4D0B-89B2-D0EC684E091B}" presName="parentShp" presStyleLbl="node1" presStyleIdx="1" presStyleCnt="2">
        <dgm:presLayoutVars>
          <dgm:bulletEnabled val="1"/>
        </dgm:presLayoutVars>
      </dgm:prSet>
      <dgm:spPr/>
      <dgm:t>
        <a:bodyPr/>
        <a:lstStyle/>
        <a:p>
          <a:endParaRPr lang="en-US"/>
        </a:p>
      </dgm:t>
    </dgm:pt>
    <dgm:pt modelId="{B88728C8-C149-4901-A8A8-1BD564FFDA5F}" type="pres">
      <dgm:prSet presAssocID="{B9A9D9EA-1FCA-4D0B-89B2-D0EC684E091B}" presName="childShp" presStyleLbl="bgAccFollowNode1" presStyleIdx="1" presStyleCnt="2">
        <dgm:presLayoutVars>
          <dgm:bulletEnabled val="1"/>
        </dgm:presLayoutVars>
      </dgm:prSet>
      <dgm:spPr/>
      <dgm:t>
        <a:bodyPr/>
        <a:lstStyle/>
        <a:p>
          <a:endParaRPr lang="en-US"/>
        </a:p>
      </dgm:t>
    </dgm:pt>
  </dgm:ptLst>
  <dgm:cxnLst>
    <dgm:cxn modelId="{BE6637EA-D7FA-4B3C-A3CE-1F5B92B98EB2}" srcId="{B9A9D9EA-1FCA-4D0B-89B2-D0EC684E091B}" destId="{A33F5F65-23C1-461F-BCB7-2A54C06445B3}" srcOrd="0" destOrd="0" parTransId="{164315AF-EC89-4097-BABF-7A05D89DC71F}" sibTransId="{F2B8B9B9-C6F9-48FE-B35C-EE6143E83B86}"/>
    <dgm:cxn modelId="{2D8B34FE-D17C-47A1-99B8-6B7B35988110}" type="presOf" srcId="{C1546889-C89F-4435-8A76-D41896E1EB0E}" destId="{B9C01532-A1AF-4284-AEA6-626E4AC50E53}" srcOrd="0" destOrd="0" presId="urn:microsoft.com/office/officeart/2005/8/layout/vList6"/>
    <dgm:cxn modelId="{5F28BCD2-2EF1-4AB1-80BF-FBE309C491BE}" srcId="{42C29407-B5B7-4D02-9D72-BE7AEE9C1490}" destId="{C1546889-C89F-4435-8A76-D41896E1EB0E}" srcOrd="0" destOrd="0" parTransId="{38825CF1-6A6E-4B17-BBA1-4A37B1CA807D}" sibTransId="{71142961-CDF4-4A71-B00E-F90B73B69D2C}"/>
    <dgm:cxn modelId="{68B79FDF-31B5-42CF-959F-862E1D5EBE5F}" type="presOf" srcId="{31A4E231-85AA-4D94-93B8-AEAC0EC0D58F}" destId="{B9C01532-A1AF-4284-AEA6-626E4AC50E53}" srcOrd="0" destOrd="1" presId="urn:microsoft.com/office/officeart/2005/8/layout/vList6"/>
    <dgm:cxn modelId="{5573B659-B14B-4417-9A2F-B81C763BAB32}" type="presOf" srcId="{A33F5F65-23C1-461F-BCB7-2A54C06445B3}" destId="{B88728C8-C149-4901-A8A8-1BD564FFDA5F}" srcOrd="0" destOrd="0" presId="urn:microsoft.com/office/officeart/2005/8/layout/vList6"/>
    <dgm:cxn modelId="{408CE8B6-D2A3-462D-9251-119E7648F655}" srcId="{CA4D704E-7182-49E8-AFC0-813DF1132C73}" destId="{42C29407-B5B7-4D02-9D72-BE7AEE9C1490}" srcOrd="0" destOrd="0" parTransId="{4B7E2D92-A40B-44F9-93BF-2176A008257E}" sibTransId="{830CDA63-85F1-477A-B503-3FEB5869112B}"/>
    <dgm:cxn modelId="{FB5FA200-DB96-444F-BB54-30E209C67860}" srcId="{42C29407-B5B7-4D02-9D72-BE7AEE9C1490}" destId="{31A4E231-85AA-4D94-93B8-AEAC0EC0D58F}" srcOrd="1" destOrd="0" parTransId="{193BEAF6-CD25-44FB-A073-6AFB20D98DED}" sibTransId="{29CB525A-1CA2-43A7-BB6A-FE65BA534E7B}"/>
    <dgm:cxn modelId="{984903E2-3729-4488-90F4-01C3C939B78D}" srcId="{CA4D704E-7182-49E8-AFC0-813DF1132C73}" destId="{B9A9D9EA-1FCA-4D0B-89B2-D0EC684E091B}" srcOrd="1" destOrd="0" parTransId="{717968FA-1D00-404F-B150-A9B76CFE37F1}" sibTransId="{27CBD308-760E-4D78-AF4B-643D5EB45A04}"/>
    <dgm:cxn modelId="{2B3DA5FA-BDD9-4761-A5BB-C38A6531DB40}" type="presOf" srcId="{42C29407-B5B7-4D02-9D72-BE7AEE9C1490}" destId="{6ED31C5E-51BC-4858-BC7D-D24E23568CEA}" srcOrd="0" destOrd="0" presId="urn:microsoft.com/office/officeart/2005/8/layout/vList6"/>
    <dgm:cxn modelId="{0CCA9D1A-CC9C-4F89-9A62-A0A9E6DE4D24}" srcId="{B9A9D9EA-1FCA-4D0B-89B2-D0EC684E091B}" destId="{19B22B2C-4AC0-4746-88A1-E0627EDDC9A2}" srcOrd="1" destOrd="0" parTransId="{73FF90F0-ED60-4383-90C8-C312A76D6A0E}" sibTransId="{5A193CD9-8EBE-4239-9C05-4DD6501B980C}"/>
    <dgm:cxn modelId="{79AAD76F-8A23-47B6-9F6D-44A5CFE34DED}" type="presOf" srcId="{CA4D704E-7182-49E8-AFC0-813DF1132C73}" destId="{4D4E3242-3309-4484-8462-91D16366B972}" srcOrd="0" destOrd="0" presId="urn:microsoft.com/office/officeart/2005/8/layout/vList6"/>
    <dgm:cxn modelId="{823C324F-9CB3-464F-8769-34E8C0DEA221}" type="presOf" srcId="{B9A9D9EA-1FCA-4D0B-89B2-D0EC684E091B}" destId="{B8EDE39B-3A86-407A-BE32-47323F33DF4F}" srcOrd="0" destOrd="0" presId="urn:microsoft.com/office/officeart/2005/8/layout/vList6"/>
    <dgm:cxn modelId="{3E32DA28-9BC2-4E23-9BB5-832D5F80C521}" type="presOf" srcId="{19B22B2C-4AC0-4746-88A1-E0627EDDC9A2}" destId="{B88728C8-C149-4901-A8A8-1BD564FFDA5F}" srcOrd="0" destOrd="1" presId="urn:microsoft.com/office/officeart/2005/8/layout/vList6"/>
    <dgm:cxn modelId="{61724979-F085-47FB-8D2B-F9A17C8318AE}" type="presParOf" srcId="{4D4E3242-3309-4484-8462-91D16366B972}" destId="{518BAD04-91D8-4728-AFF5-789B40BB8350}" srcOrd="0" destOrd="0" presId="urn:microsoft.com/office/officeart/2005/8/layout/vList6"/>
    <dgm:cxn modelId="{4EF69560-3537-49DC-A623-D89625D267B5}" type="presParOf" srcId="{518BAD04-91D8-4728-AFF5-789B40BB8350}" destId="{6ED31C5E-51BC-4858-BC7D-D24E23568CEA}" srcOrd="0" destOrd="0" presId="urn:microsoft.com/office/officeart/2005/8/layout/vList6"/>
    <dgm:cxn modelId="{8A29921B-D1C2-4AC8-8EC0-92A303C09FBB}" type="presParOf" srcId="{518BAD04-91D8-4728-AFF5-789B40BB8350}" destId="{B9C01532-A1AF-4284-AEA6-626E4AC50E53}" srcOrd="1" destOrd="0" presId="urn:microsoft.com/office/officeart/2005/8/layout/vList6"/>
    <dgm:cxn modelId="{8C8AE58B-D2A8-47CE-95B9-263A1A1DFC3B}" type="presParOf" srcId="{4D4E3242-3309-4484-8462-91D16366B972}" destId="{58FC38F7-5C13-4147-AED5-AC7B132943ED}" srcOrd="1" destOrd="0" presId="urn:microsoft.com/office/officeart/2005/8/layout/vList6"/>
    <dgm:cxn modelId="{738876AB-15D2-426A-BC9D-B7EB00CCFD1D}" type="presParOf" srcId="{4D4E3242-3309-4484-8462-91D16366B972}" destId="{2C63C560-0D2A-43C7-A69E-E3020185B348}" srcOrd="2" destOrd="0" presId="urn:microsoft.com/office/officeart/2005/8/layout/vList6"/>
    <dgm:cxn modelId="{E4ABA86C-181B-4A1A-AF61-A63D3B269B4C}" type="presParOf" srcId="{2C63C560-0D2A-43C7-A69E-E3020185B348}" destId="{B8EDE39B-3A86-407A-BE32-47323F33DF4F}" srcOrd="0" destOrd="0" presId="urn:microsoft.com/office/officeart/2005/8/layout/vList6"/>
    <dgm:cxn modelId="{0C76894E-6997-4FCD-935C-AB26BA0521A8}" type="presParOf" srcId="{2C63C560-0D2A-43C7-A69E-E3020185B348}" destId="{B88728C8-C149-4901-A8A8-1BD564FFDA5F}"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D66B61F-9F9C-4498-A340-0417A9ADF608}" type="doc">
      <dgm:prSet loTypeId="urn:microsoft.com/office/officeart/2005/8/layout/pyramid2" loCatId="pyramid" qsTypeId="urn:microsoft.com/office/officeart/2005/8/quickstyle/3d5" qsCatId="3D" csTypeId="urn:microsoft.com/office/officeart/2005/8/colors/accent1_2" csCatId="accent1" phldr="1"/>
      <dgm:spPr/>
    </dgm:pt>
    <dgm:pt modelId="{9E633A93-2E9E-4278-A97B-66929685B1CF}">
      <dgm:prSet phldrT="[Text]"/>
      <dgm:spPr/>
      <dgm:t>
        <a:bodyPr/>
        <a:lstStyle/>
        <a:p>
          <a:r>
            <a:rPr lang="en-US" dirty="0" smtClean="0"/>
            <a:t>Interest</a:t>
          </a:r>
          <a:endParaRPr lang="en-US" dirty="0"/>
        </a:p>
      </dgm:t>
    </dgm:pt>
    <dgm:pt modelId="{ECD93DC7-014C-4D4E-BED7-FCE10955834F}" type="parTrans" cxnId="{7661DEE9-1C8D-4CC4-8531-D30868045922}">
      <dgm:prSet/>
      <dgm:spPr/>
      <dgm:t>
        <a:bodyPr/>
        <a:lstStyle/>
        <a:p>
          <a:endParaRPr lang="en-US"/>
        </a:p>
      </dgm:t>
    </dgm:pt>
    <dgm:pt modelId="{FC39C85F-F603-4834-920C-C346753C4025}" type="sibTrans" cxnId="{7661DEE9-1C8D-4CC4-8531-D30868045922}">
      <dgm:prSet/>
      <dgm:spPr/>
      <dgm:t>
        <a:bodyPr/>
        <a:lstStyle/>
        <a:p>
          <a:endParaRPr lang="en-US"/>
        </a:p>
      </dgm:t>
    </dgm:pt>
    <dgm:pt modelId="{3CDAE0B8-F7E2-4F5B-8EA3-9B4A1F953610}">
      <dgm:prSet phldrT="[Text]"/>
      <dgm:spPr/>
      <dgm:t>
        <a:bodyPr/>
        <a:lstStyle/>
        <a:p>
          <a:r>
            <a:rPr lang="en-US" dirty="0" smtClean="0"/>
            <a:t>Late Fee</a:t>
          </a:r>
          <a:endParaRPr lang="en-US" dirty="0"/>
        </a:p>
      </dgm:t>
    </dgm:pt>
    <dgm:pt modelId="{CB8C9277-F8CA-4018-B677-4F2F4633D6C8}" type="parTrans" cxnId="{D679FBB4-8FC8-45CD-A9F9-9633C28A6D13}">
      <dgm:prSet/>
      <dgm:spPr/>
      <dgm:t>
        <a:bodyPr/>
        <a:lstStyle/>
        <a:p>
          <a:endParaRPr lang="en-US"/>
        </a:p>
      </dgm:t>
    </dgm:pt>
    <dgm:pt modelId="{E0060F30-CB73-4884-8838-418CD46B2A3E}" type="sibTrans" cxnId="{D679FBB4-8FC8-45CD-A9F9-9633C28A6D13}">
      <dgm:prSet/>
      <dgm:spPr/>
      <dgm:t>
        <a:bodyPr/>
        <a:lstStyle/>
        <a:p>
          <a:endParaRPr lang="en-US"/>
        </a:p>
      </dgm:t>
    </dgm:pt>
    <dgm:pt modelId="{CDF2AB51-739B-471C-A530-B4CFA012D482}">
      <dgm:prSet phldrT="[Text]"/>
      <dgm:spPr/>
      <dgm:t>
        <a:bodyPr/>
        <a:lstStyle/>
        <a:p>
          <a:r>
            <a:rPr lang="en-US" dirty="0" smtClean="0"/>
            <a:t>Penalty</a:t>
          </a:r>
          <a:endParaRPr lang="en-US" dirty="0"/>
        </a:p>
      </dgm:t>
    </dgm:pt>
    <dgm:pt modelId="{B42AEB14-FEBA-4E8F-B825-EAA31F963080}" type="parTrans" cxnId="{C97DA2B4-5FE0-4128-9C51-FB921ACA5FD0}">
      <dgm:prSet/>
      <dgm:spPr/>
      <dgm:t>
        <a:bodyPr/>
        <a:lstStyle/>
        <a:p>
          <a:endParaRPr lang="en-US"/>
        </a:p>
      </dgm:t>
    </dgm:pt>
    <dgm:pt modelId="{196BEB86-4F66-4A47-834F-B5F74BAEFD88}" type="sibTrans" cxnId="{C97DA2B4-5FE0-4128-9C51-FB921ACA5FD0}">
      <dgm:prSet/>
      <dgm:spPr/>
      <dgm:t>
        <a:bodyPr/>
        <a:lstStyle/>
        <a:p>
          <a:endParaRPr lang="en-US"/>
        </a:p>
      </dgm:t>
    </dgm:pt>
    <dgm:pt modelId="{578A660E-2C61-4B5E-AC6B-E6CD9651E358}" type="pres">
      <dgm:prSet presAssocID="{5D66B61F-9F9C-4498-A340-0417A9ADF608}" presName="compositeShape" presStyleCnt="0">
        <dgm:presLayoutVars>
          <dgm:dir/>
          <dgm:resizeHandles/>
        </dgm:presLayoutVars>
      </dgm:prSet>
      <dgm:spPr/>
    </dgm:pt>
    <dgm:pt modelId="{7C130EBF-20F8-4C26-93C0-1D3AEF96270A}" type="pres">
      <dgm:prSet presAssocID="{5D66B61F-9F9C-4498-A340-0417A9ADF608}" presName="pyramid" presStyleLbl="node1" presStyleIdx="0" presStyleCnt="1"/>
      <dgm:spPr/>
    </dgm:pt>
    <dgm:pt modelId="{057D7CA0-90F9-4BBA-8B2A-EB4F4C48D80D}" type="pres">
      <dgm:prSet presAssocID="{5D66B61F-9F9C-4498-A340-0417A9ADF608}" presName="theList" presStyleCnt="0"/>
      <dgm:spPr/>
    </dgm:pt>
    <dgm:pt modelId="{B5337BEA-3FC0-4DD4-AB31-EBB5E56E5671}" type="pres">
      <dgm:prSet presAssocID="{9E633A93-2E9E-4278-A97B-66929685B1CF}" presName="aNode" presStyleLbl="fgAcc1" presStyleIdx="0" presStyleCnt="3">
        <dgm:presLayoutVars>
          <dgm:bulletEnabled val="1"/>
        </dgm:presLayoutVars>
      </dgm:prSet>
      <dgm:spPr/>
      <dgm:t>
        <a:bodyPr/>
        <a:lstStyle/>
        <a:p>
          <a:endParaRPr lang="en-US"/>
        </a:p>
      </dgm:t>
    </dgm:pt>
    <dgm:pt modelId="{E99A65F2-99FF-43FD-8F55-CCED1E008C1A}" type="pres">
      <dgm:prSet presAssocID="{9E633A93-2E9E-4278-A97B-66929685B1CF}" presName="aSpace" presStyleCnt="0"/>
      <dgm:spPr/>
    </dgm:pt>
    <dgm:pt modelId="{B702FC83-8696-4E07-A922-005372853199}" type="pres">
      <dgm:prSet presAssocID="{3CDAE0B8-F7E2-4F5B-8EA3-9B4A1F953610}" presName="aNode" presStyleLbl="fgAcc1" presStyleIdx="1" presStyleCnt="3">
        <dgm:presLayoutVars>
          <dgm:bulletEnabled val="1"/>
        </dgm:presLayoutVars>
      </dgm:prSet>
      <dgm:spPr/>
      <dgm:t>
        <a:bodyPr/>
        <a:lstStyle/>
        <a:p>
          <a:endParaRPr lang="en-US"/>
        </a:p>
      </dgm:t>
    </dgm:pt>
    <dgm:pt modelId="{8B5AEC00-DB1E-4BC3-8EB3-B010E18EC734}" type="pres">
      <dgm:prSet presAssocID="{3CDAE0B8-F7E2-4F5B-8EA3-9B4A1F953610}" presName="aSpace" presStyleCnt="0"/>
      <dgm:spPr/>
    </dgm:pt>
    <dgm:pt modelId="{F130840C-335E-46C4-92A1-AC92B67C12D0}" type="pres">
      <dgm:prSet presAssocID="{CDF2AB51-739B-471C-A530-B4CFA012D482}" presName="aNode" presStyleLbl="fgAcc1" presStyleIdx="2" presStyleCnt="3">
        <dgm:presLayoutVars>
          <dgm:bulletEnabled val="1"/>
        </dgm:presLayoutVars>
      </dgm:prSet>
      <dgm:spPr/>
      <dgm:t>
        <a:bodyPr/>
        <a:lstStyle/>
        <a:p>
          <a:endParaRPr lang="en-US"/>
        </a:p>
      </dgm:t>
    </dgm:pt>
    <dgm:pt modelId="{81ACA04B-1BA4-4D0A-8A8C-11A38B937596}" type="pres">
      <dgm:prSet presAssocID="{CDF2AB51-739B-471C-A530-B4CFA012D482}" presName="aSpace" presStyleCnt="0"/>
      <dgm:spPr/>
    </dgm:pt>
  </dgm:ptLst>
  <dgm:cxnLst>
    <dgm:cxn modelId="{0CCA1EB0-CFA2-4FF3-9D07-CC29F27A0A0A}" type="presOf" srcId="{5D66B61F-9F9C-4498-A340-0417A9ADF608}" destId="{578A660E-2C61-4B5E-AC6B-E6CD9651E358}" srcOrd="0" destOrd="0" presId="urn:microsoft.com/office/officeart/2005/8/layout/pyramid2"/>
    <dgm:cxn modelId="{82F8C315-7CDD-4609-9E9E-8F284481C3C6}" type="presOf" srcId="{9E633A93-2E9E-4278-A97B-66929685B1CF}" destId="{B5337BEA-3FC0-4DD4-AB31-EBB5E56E5671}" srcOrd="0" destOrd="0" presId="urn:microsoft.com/office/officeart/2005/8/layout/pyramid2"/>
    <dgm:cxn modelId="{99F4A07F-2E41-442A-AF83-2CCC07819831}" type="presOf" srcId="{3CDAE0B8-F7E2-4F5B-8EA3-9B4A1F953610}" destId="{B702FC83-8696-4E07-A922-005372853199}" srcOrd="0" destOrd="0" presId="urn:microsoft.com/office/officeart/2005/8/layout/pyramid2"/>
    <dgm:cxn modelId="{C97DA2B4-5FE0-4128-9C51-FB921ACA5FD0}" srcId="{5D66B61F-9F9C-4498-A340-0417A9ADF608}" destId="{CDF2AB51-739B-471C-A530-B4CFA012D482}" srcOrd="2" destOrd="0" parTransId="{B42AEB14-FEBA-4E8F-B825-EAA31F963080}" sibTransId="{196BEB86-4F66-4A47-834F-B5F74BAEFD88}"/>
    <dgm:cxn modelId="{7661DEE9-1C8D-4CC4-8531-D30868045922}" srcId="{5D66B61F-9F9C-4498-A340-0417A9ADF608}" destId="{9E633A93-2E9E-4278-A97B-66929685B1CF}" srcOrd="0" destOrd="0" parTransId="{ECD93DC7-014C-4D4E-BED7-FCE10955834F}" sibTransId="{FC39C85F-F603-4834-920C-C346753C4025}"/>
    <dgm:cxn modelId="{D679FBB4-8FC8-45CD-A9F9-9633C28A6D13}" srcId="{5D66B61F-9F9C-4498-A340-0417A9ADF608}" destId="{3CDAE0B8-F7E2-4F5B-8EA3-9B4A1F953610}" srcOrd="1" destOrd="0" parTransId="{CB8C9277-F8CA-4018-B677-4F2F4633D6C8}" sibTransId="{E0060F30-CB73-4884-8838-418CD46B2A3E}"/>
    <dgm:cxn modelId="{46BA3B82-7503-49C5-B233-3EBEF54F409D}" type="presOf" srcId="{CDF2AB51-739B-471C-A530-B4CFA012D482}" destId="{F130840C-335E-46C4-92A1-AC92B67C12D0}" srcOrd="0" destOrd="0" presId="urn:microsoft.com/office/officeart/2005/8/layout/pyramid2"/>
    <dgm:cxn modelId="{BB63582F-159A-4E5D-9F7F-C20E07443070}" type="presParOf" srcId="{578A660E-2C61-4B5E-AC6B-E6CD9651E358}" destId="{7C130EBF-20F8-4C26-93C0-1D3AEF96270A}" srcOrd="0" destOrd="0" presId="urn:microsoft.com/office/officeart/2005/8/layout/pyramid2"/>
    <dgm:cxn modelId="{0EA375D8-BD33-4398-A73D-5A746EDB3C0A}" type="presParOf" srcId="{578A660E-2C61-4B5E-AC6B-E6CD9651E358}" destId="{057D7CA0-90F9-4BBA-8B2A-EB4F4C48D80D}" srcOrd="1" destOrd="0" presId="urn:microsoft.com/office/officeart/2005/8/layout/pyramid2"/>
    <dgm:cxn modelId="{A701E6B4-3B69-4612-BE77-710DCBC3FB7B}" type="presParOf" srcId="{057D7CA0-90F9-4BBA-8B2A-EB4F4C48D80D}" destId="{B5337BEA-3FC0-4DD4-AB31-EBB5E56E5671}" srcOrd="0" destOrd="0" presId="urn:microsoft.com/office/officeart/2005/8/layout/pyramid2"/>
    <dgm:cxn modelId="{E2DDD42D-36EA-4E73-9E90-F185FA4AB804}" type="presParOf" srcId="{057D7CA0-90F9-4BBA-8B2A-EB4F4C48D80D}" destId="{E99A65F2-99FF-43FD-8F55-CCED1E008C1A}" srcOrd="1" destOrd="0" presId="urn:microsoft.com/office/officeart/2005/8/layout/pyramid2"/>
    <dgm:cxn modelId="{5DA46079-9C0F-4D13-8340-4C0D87983FC4}" type="presParOf" srcId="{057D7CA0-90F9-4BBA-8B2A-EB4F4C48D80D}" destId="{B702FC83-8696-4E07-A922-005372853199}" srcOrd="2" destOrd="0" presId="urn:microsoft.com/office/officeart/2005/8/layout/pyramid2"/>
    <dgm:cxn modelId="{E0EC569F-C141-44AB-B96E-F19147938812}" type="presParOf" srcId="{057D7CA0-90F9-4BBA-8B2A-EB4F4C48D80D}" destId="{8B5AEC00-DB1E-4BC3-8EB3-B010E18EC734}" srcOrd="3" destOrd="0" presId="urn:microsoft.com/office/officeart/2005/8/layout/pyramid2"/>
    <dgm:cxn modelId="{E31A7EE6-8435-483B-BCFB-CA37B6DB1A03}" type="presParOf" srcId="{057D7CA0-90F9-4BBA-8B2A-EB4F4C48D80D}" destId="{F130840C-335E-46C4-92A1-AC92B67C12D0}" srcOrd="4" destOrd="0" presId="urn:microsoft.com/office/officeart/2005/8/layout/pyramid2"/>
    <dgm:cxn modelId="{973B01B9-55C0-4149-91D6-0BA44503973B}" type="presParOf" srcId="{057D7CA0-90F9-4BBA-8B2A-EB4F4C48D80D}" destId="{81ACA04B-1BA4-4D0A-8A8C-11A38B937596}"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DAC6679-D2BB-468E-A634-495D45B16D24}" type="doc">
      <dgm:prSet loTypeId="urn:microsoft.com/office/officeart/2005/8/layout/chevron1" loCatId="process" qsTypeId="urn:microsoft.com/office/officeart/2005/8/quickstyle/3d7" qsCatId="3D" csTypeId="urn:microsoft.com/office/officeart/2005/8/colors/accent1_2" csCatId="accent1" phldr="1"/>
      <dgm:spPr/>
    </dgm:pt>
    <dgm:pt modelId="{5C47EA05-3D9C-4CAC-A6D6-9713EB1DBE44}">
      <dgm:prSet phldrT="[Text]"/>
      <dgm:spPr/>
      <dgm:t>
        <a:bodyPr/>
        <a:lstStyle/>
        <a:p>
          <a:pPr rtl="0"/>
          <a:r>
            <a:rPr lang="en-IN" dirty="0" smtClean="0">
              <a:latin typeface="+mj-lt"/>
            </a:rPr>
            <a:t>For Delayed payment of Consideration shall be</a:t>
          </a:r>
          <a:endParaRPr lang="en-US" dirty="0"/>
        </a:p>
      </dgm:t>
    </dgm:pt>
    <dgm:pt modelId="{0E5642BC-4FA6-4E17-B364-E89DF616C5DA}" type="parTrans" cxnId="{892BCFC2-4D0A-494D-98AA-C37B8386CB7B}">
      <dgm:prSet/>
      <dgm:spPr/>
      <dgm:t>
        <a:bodyPr/>
        <a:lstStyle/>
        <a:p>
          <a:endParaRPr lang="en-US"/>
        </a:p>
      </dgm:t>
    </dgm:pt>
    <dgm:pt modelId="{95143A6B-2F53-47B8-8B3E-A25AA9754F65}" type="sibTrans" cxnId="{892BCFC2-4D0A-494D-98AA-C37B8386CB7B}">
      <dgm:prSet/>
      <dgm:spPr/>
      <dgm:t>
        <a:bodyPr/>
        <a:lstStyle/>
        <a:p>
          <a:endParaRPr lang="en-US"/>
        </a:p>
      </dgm:t>
    </dgm:pt>
    <dgm:pt modelId="{A2893BBE-C4AD-4622-B6A9-5F501BF07A53}">
      <dgm:prSet phldrT="[Text]"/>
      <dgm:spPr/>
      <dgm:t>
        <a:bodyPr/>
        <a:lstStyle/>
        <a:p>
          <a:pPr rtl="0"/>
          <a:r>
            <a:rPr lang="en-US" b="1" dirty="0" smtClean="0">
              <a:latin typeface="+mj-lt"/>
            </a:rPr>
            <a:t>Date on which the supplier receives such addition in value</a:t>
          </a:r>
          <a:endParaRPr lang="en-US" dirty="0"/>
        </a:p>
      </dgm:t>
    </dgm:pt>
    <dgm:pt modelId="{BC090BE3-9EB9-4B60-AFDC-21171B118F4F}" type="parTrans" cxnId="{23E779E2-E956-4855-B317-8317A1EA58FF}">
      <dgm:prSet/>
      <dgm:spPr/>
      <dgm:t>
        <a:bodyPr/>
        <a:lstStyle/>
        <a:p>
          <a:endParaRPr lang="en-US"/>
        </a:p>
      </dgm:t>
    </dgm:pt>
    <dgm:pt modelId="{F45DA1CF-C36C-4635-B16C-7A6DB429581A}" type="sibTrans" cxnId="{23E779E2-E956-4855-B317-8317A1EA58FF}">
      <dgm:prSet/>
      <dgm:spPr/>
      <dgm:t>
        <a:bodyPr/>
        <a:lstStyle/>
        <a:p>
          <a:endParaRPr lang="en-US"/>
        </a:p>
      </dgm:t>
    </dgm:pt>
    <dgm:pt modelId="{AC1DFF3B-F2A6-40D0-86F2-940B65D081F0}" type="pres">
      <dgm:prSet presAssocID="{CDAC6679-D2BB-468E-A634-495D45B16D24}" presName="Name0" presStyleCnt="0">
        <dgm:presLayoutVars>
          <dgm:dir/>
          <dgm:animLvl val="lvl"/>
          <dgm:resizeHandles val="exact"/>
        </dgm:presLayoutVars>
      </dgm:prSet>
      <dgm:spPr/>
    </dgm:pt>
    <dgm:pt modelId="{08370060-B5A4-4E14-8710-6A6635856B85}" type="pres">
      <dgm:prSet presAssocID="{5C47EA05-3D9C-4CAC-A6D6-9713EB1DBE44}" presName="parTxOnly" presStyleLbl="node1" presStyleIdx="0" presStyleCnt="2">
        <dgm:presLayoutVars>
          <dgm:chMax val="0"/>
          <dgm:chPref val="0"/>
          <dgm:bulletEnabled val="1"/>
        </dgm:presLayoutVars>
      </dgm:prSet>
      <dgm:spPr/>
      <dgm:t>
        <a:bodyPr/>
        <a:lstStyle/>
        <a:p>
          <a:endParaRPr lang="en-US"/>
        </a:p>
      </dgm:t>
    </dgm:pt>
    <dgm:pt modelId="{D9DBE9BB-E6DA-4805-AF26-3E4009020A8A}" type="pres">
      <dgm:prSet presAssocID="{95143A6B-2F53-47B8-8B3E-A25AA9754F65}" presName="parTxOnlySpace" presStyleCnt="0"/>
      <dgm:spPr/>
    </dgm:pt>
    <dgm:pt modelId="{7F87989F-F768-461A-9B90-09E54AB0A8D6}" type="pres">
      <dgm:prSet presAssocID="{A2893BBE-C4AD-4622-B6A9-5F501BF07A53}" presName="parTxOnly" presStyleLbl="node1" presStyleIdx="1" presStyleCnt="2">
        <dgm:presLayoutVars>
          <dgm:chMax val="0"/>
          <dgm:chPref val="0"/>
          <dgm:bulletEnabled val="1"/>
        </dgm:presLayoutVars>
      </dgm:prSet>
      <dgm:spPr/>
      <dgm:t>
        <a:bodyPr/>
        <a:lstStyle/>
        <a:p>
          <a:endParaRPr lang="en-US"/>
        </a:p>
      </dgm:t>
    </dgm:pt>
  </dgm:ptLst>
  <dgm:cxnLst>
    <dgm:cxn modelId="{50D8D44B-BD71-456A-B24C-6E56DADA0295}" type="presOf" srcId="{5C47EA05-3D9C-4CAC-A6D6-9713EB1DBE44}" destId="{08370060-B5A4-4E14-8710-6A6635856B85}" srcOrd="0" destOrd="0" presId="urn:microsoft.com/office/officeart/2005/8/layout/chevron1"/>
    <dgm:cxn modelId="{66404609-B390-41C4-BFDD-DE223E319FB8}" type="presOf" srcId="{CDAC6679-D2BB-468E-A634-495D45B16D24}" destId="{AC1DFF3B-F2A6-40D0-86F2-940B65D081F0}" srcOrd="0" destOrd="0" presId="urn:microsoft.com/office/officeart/2005/8/layout/chevron1"/>
    <dgm:cxn modelId="{CBBB1E1A-CF5F-41F4-893D-022961DEC573}" type="presOf" srcId="{A2893BBE-C4AD-4622-B6A9-5F501BF07A53}" destId="{7F87989F-F768-461A-9B90-09E54AB0A8D6}" srcOrd="0" destOrd="0" presId="urn:microsoft.com/office/officeart/2005/8/layout/chevron1"/>
    <dgm:cxn modelId="{23E779E2-E956-4855-B317-8317A1EA58FF}" srcId="{CDAC6679-D2BB-468E-A634-495D45B16D24}" destId="{A2893BBE-C4AD-4622-B6A9-5F501BF07A53}" srcOrd="1" destOrd="0" parTransId="{BC090BE3-9EB9-4B60-AFDC-21171B118F4F}" sibTransId="{F45DA1CF-C36C-4635-B16C-7A6DB429581A}"/>
    <dgm:cxn modelId="{892BCFC2-4D0A-494D-98AA-C37B8386CB7B}" srcId="{CDAC6679-D2BB-468E-A634-495D45B16D24}" destId="{5C47EA05-3D9C-4CAC-A6D6-9713EB1DBE44}" srcOrd="0" destOrd="0" parTransId="{0E5642BC-4FA6-4E17-B364-E89DF616C5DA}" sibTransId="{95143A6B-2F53-47B8-8B3E-A25AA9754F65}"/>
    <dgm:cxn modelId="{CFB82C26-30E8-41B7-BDB9-CB93FD6CB941}" type="presParOf" srcId="{AC1DFF3B-F2A6-40D0-86F2-940B65D081F0}" destId="{08370060-B5A4-4E14-8710-6A6635856B85}" srcOrd="0" destOrd="0" presId="urn:microsoft.com/office/officeart/2005/8/layout/chevron1"/>
    <dgm:cxn modelId="{769FDDC7-3B4E-4B13-95AA-4A3BA99E72B3}" type="presParOf" srcId="{AC1DFF3B-F2A6-40D0-86F2-940B65D081F0}" destId="{D9DBE9BB-E6DA-4805-AF26-3E4009020A8A}" srcOrd="1" destOrd="0" presId="urn:microsoft.com/office/officeart/2005/8/layout/chevron1"/>
    <dgm:cxn modelId="{E521C7C3-DCA3-4F2A-8EE5-ECA0715A86AB}" type="presParOf" srcId="{AC1DFF3B-F2A6-40D0-86F2-940B65D081F0}" destId="{7F87989F-F768-461A-9B90-09E54AB0A8D6}" srcOrd="2"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D54C4E7-EDA4-40E0-8AC1-BE3243859071}" type="doc">
      <dgm:prSet loTypeId="urn:microsoft.com/office/officeart/2005/8/layout/chevron1" loCatId="process" qsTypeId="urn:microsoft.com/office/officeart/2005/8/quickstyle/3d5" qsCatId="3D" csTypeId="urn:microsoft.com/office/officeart/2005/8/colors/accent1_2" csCatId="accent1" phldr="1"/>
      <dgm:spPr/>
    </dgm:pt>
    <dgm:pt modelId="{78AE222D-E7A4-43ED-BA3F-9CD08D5DAAFB}">
      <dgm:prSet phldrT="[Text]" custT="1"/>
      <dgm:spPr/>
      <dgm:t>
        <a:bodyPr/>
        <a:lstStyle/>
        <a:p>
          <a:pPr rtl="0"/>
          <a:r>
            <a:rPr lang="en-IN" sz="2000" b="1" dirty="0" smtClean="0">
              <a:solidFill>
                <a:schemeClr val="tx1"/>
              </a:solidFill>
              <a:latin typeface="+mj-lt"/>
            </a:rPr>
            <a:t>Time</a:t>
          </a:r>
          <a:r>
            <a:rPr lang="en-IN" sz="2000" b="1" baseline="0" dirty="0" smtClean="0">
              <a:solidFill>
                <a:schemeClr val="tx1"/>
              </a:solidFill>
              <a:latin typeface="+mj-lt"/>
            </a:rPr>
            <a:t> of supply for value addition by way of</a:t>
          </a:r>
          <a:endParaRPr lang="en-US" sz="2000" b="1" dirty="0">
            <a:solidFill>
              <a:schemeClr val="tx1"/>
            </a:solidFill>
          </a:endParaRPr>
        </a:p>
      </dgm:t>
    </dgm:pt>
    <dgm:pt modelId="{B8A1E106-77B2-4515-899A-8DF98CF3D3FA}" type="parTrans" cxnId="{450EAD42-448E-46B8-8632-0AA85FF0F9F5}">
      <dgm:prSet/>
      <dgm:spPr/>
      <dgm:t>
        <a:bodyPr/>
        <a:lstStyle/>
        <a:p>
          <a:endParaRPr lang="en-US"/>
        </a:p>
      </dgm:t>
    </dgm:pt>
    <dgm:pt modelId="{102F5F02-1186-486A-A8D4-5BC60FA2F740}" type="sibTrans" cxnId="{450EAD42-448E-46B8-8632-0AA85FF0F9F5}">
      <dgm:prSet/>
      <dgm:spPr/>
      <dgm:t>
        <a:bodyPr/>
        <a:lstStyle/>
        <a:p>
          <a:endParaRPr lang="en-US"/>
        </a:p>
      </dgm:t>
    </dgm:pt>
    <dgm:pt modelId="{458D4E54-5A27-4B31-A055-7E6A7F7C37C5}" type="pres">
      <dgm:prSet presAssocID="{ED54C4E7-EDA4-40E0-8AC1-BE3243859071}" presName="Name0" presStyleCnt="0">
        <dgm:presLayoutVars>
          <dgm:dir/>
          <dgm:animLvl val="lvl"/>
          <dgm:resizeHandles val="exact"/>
        </dgm:presLayoutVars>
      </dgm:prSet>
      <dgm:spPr/>
    </dgm:pt>
    <dgm:pt modelId="{37C13CF1-973F-4E7B-9FB2-8B5890DC32C1}" type="pres">
      <dgm:prSet presAssocID="{78AE222D-E7A4-43ED-BA3F-9CD08D5DAAFB}" presName="parTxOnly" presStyleLbl="node1" presStyleIdx="0" presStyleCnt="1" custLinFactNeighborX="-13228" custLinFactNeighborY="-5533">
        <dgm:presLayoutVars>
          <dgm:chMax val="0"/>
          <dgm:chPref val="0"/>
          <dgm:bulletEnabled val="1"/>
        </dgm:presLayoutVars>
      </dgm:prSet>
      <dgm:spPr/>
      <dgm:t>
        <a:bodyPr/>
        <a:lstStyle/>
        <a:p>
          <a:endParaRPr lang="en-US"/>
        </a:p>
      </dgm:t>
    </dgm:pt>
  </dgm:ptLst>
  <dgm:cxnLst>
    <dgm:cxn modelId="{450EAD42-448E-46B8-8632-0AA85FF0F9F5}" srcId="{ED54C4E7-EDA4-40E0-8AC1-BE3243859071}" destId="{78AE222D-E7A4-43ED-BA3F-9CD08D5DAAFB}" srcOrd="0" destOrd="0" parTransId="{B8A1E106-77B2-4515-899A-8DF98CF3D3FA}" sibTransId="{102F5F02-1186-486A-A8D4-5BC60FA2F740}"/>
    <dgm:cxn modelId="{B215C4C3-BAC9-4C07-949D-B307775B620E}" type="presOf" srcId="{ED54C4E7-EDA4-40E0-8AC1-BE3243859071}" destId="{458D4E54-5A27-4B31-A055-7E6A7F7C37C5}" srcOrd="0" destOrd="0" presId="urn:microsoft.com/office/officeart/2005/8/layout/chevron1"/>
    <dgm:cxn modelId="{C7E2D3D0-5906-416A-BD10-1E1DEDB8FF20}" type="presOf" srcId="{78AE222D-E7A4-43ED-BA3F-9CD08D5DAAFB}" destId="{37C13CF1-973F-4E7B-9FB2-8B5890DC32C1}" srcOrd="0" destOrd="0" presId="urn:microsoft.com/office/officeart/2005/8/layout/chevron1"/>
    <dgm:cxn modelId="{1F4248D5-BF36-4F8D-92EA-72C4B3381849}" type="presParOf" srcId="{458D4E54-5A27-4B31-A055-7E6A7F7C37C5}" destId="{37C13CF1-973F-4E7B-9FB2-8B5890DC32C1}" srcOrd="0" destOrd="0" presId="urn:microsoft.com/office/officeart/2005/8/layout/chevro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94A59D-FD61-4B31-979D-23C7E06B5C8A}">
      <dsp:nvSpPr>
        <dsp:cNvPr id="0" name=""/>
        <dsp:cNvSpPr/>
      </dsp:nvSpPr>
      <dsp:spPr>
        <a:xfrm>
          <a:off x="0" y="367341"/>
          <a:ext cx="5983287" cy="5292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7DD4F1-1A00-482C-9C0D-B040FF786841}">
      <dsp:nvSpPr>
        <dsp:cNvPr id="0" name=""/>
        <dsp:cNvSpPr/>
      </dsp:nvSpPr>
      <dsp:spPr>
        <a:xfrm>
          <a:off x="299164" y="57381"/>
          <a:ext cx="4188300" cy="6199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308" tIns="0" rIns="158308" bIns="0" numCol="1" spcCol="1270" anchor="ctr" anchorCtr="0">
          <a:noAutofit/>
        </a:bodyPr>
        <a:lstStyle/>
        <a:p>
          <a:pPr lvl="0" algn="l" defTabSz="800100">
            <a:lnSpc>
              <a:spcPct val="90000"/>
            </a:lnSpc>
            <a:spcBef>
              <a:spcPct val="0"/>
            </a:spcBef>
            <a:spcAft>
              <a:spcPct val="35000"/>
            </a:spcAft>
          </a:pPr>
          <a:r>
            <a:rPr lang="en-US" sz="1800" kern="1200" dirty="0" smtClean="0"/>
            <a:t>Under Forward charge Sec. 13 (2)</a:t>
          </a:r>
          <a:endParaRPr lang="en-US" sz="1800" kern="1200" dirty="0"/>
        </a:p>
      </dsp:txBody>
      <dsp:txXfrm>
        <a:off x="329426" y="87643"/>
        <a:ext cx="4127776" cy="559396"/>
      </dsp:txXfrm>
    </dsp:sp>
    <dsp:sp modelId="{96128247-1B3E-47C5-9AEA-AB1D807E939B}">
      <dsp:nvSpPr>
        <dsp:cNvPr id="0" name=""/>
        <dsp:cNvSpPr/>
      </dsp:nvSpPr>
      <dsp:spPr>
        <a:xfrm>
          <a:off x="0" y="1319901"/>
          <a:ext cx="5983287" cy="5292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721737-B1A6-4819-8B7C-604513594286}">
      <dsp:nvSpPr>
        <dsp:cNvPr id="0" name=""/>
        <dsp:cNvSpPr/>
      </dsp:nvSpPr>
      <dsp:spPr>
        <a:xfrm>
          <a:off x="299164" y="1009941"/>
          <a:ext cx="4188300" cy="6199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308" tIns="0" rIns="158308" bIns="0" numCol="1" spcCol="1270" anchor="ctr" anchorCtr="0">
          <a:noAutofit/>
        </a:bodyPr>
        <a:lstStyle/>
        <a:p>
          <a:pPr lvl="0" algn="l" defTabSz="800100">
            <a:lnSpc>
              <a:spcPct val="90000"/>
            </a:lnSpc>
            <a:spcBef>
              <a:spcPct val="0"/>
            </a:spcBef>
            <a:spcAft>
              <a:spcPct val="35000"/>
            </a:spcAft>
          </a:pPr>
          <a:r>
            <a:rPr lang="en-US" sz="1800" kern="1200" dirty="0" smtClean="0"/>
            <a:t>Under Reverse charge Sec. 13 (3)</a:t>
          </a:r>
          <a:endParaRPr lang="en-US" sz="1800" kern="1200" dirty="0"/>
        </a:p>
      </dsp:txBody>
      <dsp:txXfrm>
        <a:off x="329426" y="1040203"/>
        <a:ext cx="4127776" cy="559396"/>
      </dsp:txXfrm>
    </dsp:sp>
    <dsp:sp modelId="{AC12955E-BF1C-4EF8-8025-FD0A19FED179}">
      <dsp:nvSpPr>
        <dsp:cNvPr id="0" name=""/>
        <dsp:cNvSpPr/>
      </dsp:nvSpPr>
      <dsp:spPr>
        <a:xfrm>
          <a:off x="0" y="2272462"/>
          <a:ext cx="5983287" cy="5292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663DA0-28B6-466F-8479-BBDE28F5EF7D}">
      <dsp:nvSpPr>
        <dsp:cNvPr id="0" name=""/>
        <dsp:cNvSpPr/>
      </dsp:nvSpPr>
      <dsp:spPr>
        <a:xfrm>
          <a:off x="299164" y="1962502"/>
          <a:ext cx="4188300" cy="6199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308" tIns="0" rIns="158308" bIns="0" numCol="1" spcCol="1270" anchor="ctr" anchorCtr="0">
          <a:noAutofit/>
        </a:bodyPr>
        <a:lstStyle/>
        <a:p>
          <a:pPr lvl="0" algn="l" defTabSz="800100">
            <a:lnSpc>
              <a:spcPct val="90000"/>
            </a:lnSpc>
            <a:spcBef>
              <a:spcPct val="0"/>
            </a:spcBef>
            <a:spcAft>
              <a:spcPct val="35000"/>
            </a:spcAft>
          </a:pPr>
          <a:r>
            <a:rPr lang="en-US" sz="1800" kern="1200" dirty="0" smtClean="0"/>
            <a:t>For exchangeable vouchers of goods Sec.13 (4)</a:t>
          </a:r>
          <a:endParaRPr lang="en-US" sz="1800" kern="1200" dirty="0"/>
        </a:p>
      </dsp:txBody>
      <dsp:txXfrm>
        <a:off x="329426" y="1992764"/>
        <a:ext cx="4127776" cy="559396"/>
      </dsp:txXfrm>
    </dsp:sp>
    <dsp:sp modelId="{9AB9D6A7-709C-4A07-BD94-273D2C8645EE}">
      <dsp:nvSpPr>
        <dsp:cNvPr id="0" name=""/>
        <dsp:cNvSpPr/>
      </dsp:nvSpPr>
      <dsp:spPr>
        <a:xfrm>
          <a:off x="0" y="3225022"/>
          <a:ext cx="5983287" cy="5292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F3DBFF-364B-4775-89AC-D6BF9B5EAC12}">
      <dsp:nvSpPr>
        <dsp:cNvPr id="0" name=""/>
        <dsp:cNvSpPr/>
      </dsp:nvSpPr>
      <dsp:spPr>
        <a:xfrm>
          <a:off x="299164" y="2915062"/>
          <a:ext cx="4188300" cy="6199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308" tIns="0" rIns="158308" bIns="0" numCol="1" spcCol="1270" anchor="ctr" anchorCtr="0">
          <a:noAutofit/>
        </a:bodyPr>
        <a:lstStyle/>
        <a:p>
          <a:pPr lvl="0" algn="l" defTabSz="800100">
            <a:lnSpc>
              <a:spcPct val="90000"/>
            </a:lnSpc>
            <a:spcBef>
              <a:spcPct val="0"/>
            </a:spcBef>
            <a:spcAft>
              <a:spcPct val="35000"/>
            </a:spcAft>
          </a:pPr>
          <a:r>
            <a:rPr lang="en-US" sz="1800" kern="1200" dirty="0" smtClean="0"/>
            <a:t>Residual cases Sec. 13 (5)</a:t>
          </a:r>
          <a:endParaRPr lang="en-US" sz="1800" kern="1200" dirty="0"/>
        </a:p>
      </dsp:txBody>
      <dsp:txXfrm>
        <a:off x="329426" y="2945324"/>
        <a:ext cx="4127776" cy="5593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09F974-DF52-4AD6-9C10-D9E14ED96B79}">
      <dsp:nvSpPr>
        <dsp:cNvPr id="0" name=""/>
        <dsp:cNvSpPr/>
      </dsp:nvSpPr>
      <dsp:spPr>
        <a:xfrm>
          <a:off x="0" y="339801"/>
          <a:ext cx="5893486" cy="5544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CD9717-0ABA-41CA-8E5E-D25AC80DC97A}">
      <dsp:nvSpPr>
        <dsp:cNvPr id="0" name=""/>
        <dsp:cNvSpPr/>
      </dsp:nvSpPr>
      <dsp:spPr>
        <a:xfrm>
          <a:off x="294674" y="15081"/>
          <a:ext cx="4125440" cy="6494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5932" tIns="0" rIns="155932" bIns="0" numCol="1" spcCol="1270" anchor="ctr" anchorCtr="0">
          <a:noAutofit/>
        </a:bodyPr>
        <a:lstStyle/>
        <a:p>
          <a:pPr lvl="0" algn="l" defTabSz="800100">
            <a:lnSpc>
              <a:spcPct val="90000"/>
            </a:lnSpc>
            <a:spcBef>
              <a:spcPct val="0"/>
            </a:spcBef>
            <a:spcAft>
              <a:spcPct val="35000"/>
            </a:spcAft>
          </a:pPr>
          <a:r>
            <a:rPr lang="en-US" sz="1800" kern="1200" dirty="0" smtClean="0"/>
            <a:t>Under Forward </a:t>
          </a:r>
          <a:r>
            <a:rPr lang="en-US" sz="1800" kern="1200" smtClean="0"/>
            <a:t>charge Sec</a:t>
          </a:r>
          <a:r>
            <a:rPr lang="en-US" sz="1800" kern="1200" dirty="0" smtClean="0"/>
            <a:t>. 12 (</a:t>
          </a:r>
          <a:r>
            <a:rPr lang="en-US" sz="1800" kern="1200" smtClean="0"/>
            <a:t>2)</a:t>
          </a:r>
          <a:endParaRPr lang="en-US" sz="1800" kern="1200" dirty="0"/>
        </a:p>
      </dsp:txBody>
      <dsp:txXfrm>
        <a:off x="326377" y="46784"/>
        <a:ext cx="4062034" cy="586034"/>
      </dsp:txXfrm>
    </dsp:sp>
    <dsp:sp modelId="{A82F722C-AC17-4154-8943-27E6A98FA954}">
      <dsp:nvSpPr>
        <dsp:cNvPr id="0" name=""/>
        <dsp:cNvSpPr/>
      </dsp:nvSpPr>
      <dsp:spPr>
        <a:xfrm>
          <a:off x="0" y="1337721"/>
          <a:ext cx="5893486" cy="5544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DA67F9-292E-4ABB-9B63-87BD2C0A1E9E}">
      <dsp:nvSpPr>
        <dsp:cNvPr id="0" name=""/>
        <dsp:cNvSpPr/>
      </dsp:nvSpPr>
      <dsp:spPr>
        <a:xfrm>
          <a:off x="294674" y="1013001"/>
          <a:ext cx="4125440" cy="6494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5932" tIns="0" rIns="155932" bIns="0" numCol="1" spcCol="1270" anchor="ctr" anchorCtr="0">
          <a:noAutofit/>
        </a:bodyPr>
        <a:lstStyle/>
        <a:p>
          <a:pPr lvl="0" algn="l" defTabSz="800100">
            <a:lnSpc>
              <a:spcPct val="90000"/>
            </a:lnSpc>
            <a:spcBef>
              <a:spcPct val="0"/>
            </a:spcBef>
            <a:spcAft>
              <a:spcPct val="35000"/>
            </a:spcAft>
          </a:pPr>
          <a:r>
            <a:rPr lang="en-US" sz="1800" kern="1200" dirty="0" smtClean="0"/>
            <a:t>Under Reverse charge Sec. 12 (3)</a:t>
          </a:r>
          <a:endParaRPr lang="en-US" sz="1800" kern="1200" dirty="0"/>
        </a:p>
      </dsp:txBody>
      <dsp:txXfrm>
        <a:off x="326377" y="1044704"/>
        <a:ext cx="4062034" cy="586034"/>
      </dsp:txXfrm>
    </dsp:sp>
    <dsp:sp modelId="{55702569-17D7-4AC8-9B15-413440A7EC74}">
      <dsp:nvSpPr>
        <dsp:cNvPr id="0" name=""/>
        <dsp:cNvSpPr/>
      </dsp:nvSpPr>
      <dsp:spPr>
        <a:xfrm>
          <a:off x="0" y="2335642"/>
          <a:ext cx="5893486" cy="5544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9DA963-EC1E-4186-9F37-8278FB012EE3}">
      <dsp:nvSpPr>
        <dsp:cNvPr id="0" name=""/>
        <dsp:cNvSpPr/>
      </dsp:nvSpPr>
      <dsp:spPr>
        <a:xfrm>
          <a:off x="294674" y="2010921"/>
          <a:ext cx="4125440" cy="6494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5932" tIns="0" rIns="155932" bIns="0" numCol="1" spcCol="1270" anchor="ctr" anchorCtr="0">
          <a:noAutofit/>
        </a:bodyPr>
        <a:lstStyle/>
        <a:p>
          <a:pPr lvl="0" algn="l" defTabSz="800100">
            <a:lnSpc>
              <a:spcPct val="90000"/>
            </a:lnSpc>
            <a:spcBef>
              <a:spcPct val="0"/>
            </a:spcBef>
            <a:spcAft>
              <a:spcPct val="35000"/>
            </a:spcAft>
          </a:pPr>
          <a:r>
            <a:rPr lang="en-US" sz="1800" kern="1200" dirty="0" smtClean="0"/>
            <a:t>For exchangeable vouchers of goods Sec.12 (4)</a:t>
          </a:r>
          <a:endParaRPr lang="en-US" sz="1800" kern="1200" dirty="0"/>
        </a:p>
      </dsp:txBody>
      <dsp:txXfrm>
        <a:off x="326377" y="2042624"/>
        <a:ext cx="4062034" cy="586034"/>
      </dsp:txXfrm>
    </dsp:sp>
    <dsp:sp modelId="{3F42BE49-A02E-411A-8776-18AB4A37F8BB}">
      <dsp:nvSpPr>
        <dsp:cNvPr id="0" name=""/>
        <dsp:cNvSpPr/>
      </dsp:nvSpPr>
      <dsp:spPr>
        <a:xfrm>
          <a:off x="0" y="3333562"/>
          <a:ext cx="5893486" cy="5544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16EACC-6889-4DBB-A296-BA4DFE65A17B}">
      <dsp:nvSpPr>
        <dsp:cNvPr id="0" name=""/>
        <dsp:cNvSpPr/>
      </dsp:nvSpPr>
      <dsp:spPr>
        <a:xfrm>
          <a:off x="294674" y="3008841"/>
          <a:ext cx="4125440" cy="6494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5932" tIns="0" rIns="155932" bIns="0" numCol="1" spcCol="1270" anchor="ctr" anchorCtr="0">
          <a:noAutofit/>
        </a:bodyPr>
        <a:lstStyle/>
        <a:p>
          <a:pPr lvl="0" algn="l" defTabSz="800100">
            <a:lnSpc>
              <a:spcPct val="90000"/>
            </a:lnSpc>
            <a:spcBef>
              <a:spcPct val="0"/>
            </a:spcBef>
            <a:spcAft>
              <a:spcPct val="35000"/>
            </a:spcAft>
          </a:pPr>
          <a:r>
            <a:rPr lang="en-US" sz="1800" kern="1200" dirty="0" smtClean="0"/>
            <a:t>Residual cases Sec. 12 (5)</a:t>
          </a:r>
          <a:endParaRPr lang="en-US" sz="1800" kern="1200" dirty="0"/>
        </a:p>
      </dsp:txBody>
      <dsp:txXfrm>
        <a:off x="326377" y="3040544"/>
        <a:ext cx="4062034" cy="5860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505AE-241D-4291-9F43-8F7EE7699667}">
      <dsp:nvSpPr>
        <dsp:cNvPr id="0" name=""/>
        <dsp:cNvSpPr/>
      </dsp:nvSpPr>
      <dsp:spPr>
        <a:xfrm rot="16200000">
          <a:off x="4229464" y="45632"/>
          <a:ext cx="3960796" cy="3869531"/>
        </a:xfrm>
        <a:prstGeom prst="flowChartPreparation">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0" tIns="0" rIns="127000" bIns="0" numCol="1" spcCol="1270" anchor="t" anchorCtr="0">
          <a:noAutofit/>
        </a:bodyPr>
        <a:lstStyle/>
        <a:p>
          <a:pPr lvl="0" algn="ctr" defTabSz="889000">
            <a:lnSpc>
              <a:spcPct val="90000"/>
            </a:lnSpc>
            <a:spcBef>
              <a:spcPct val="0"/>
            </a:spcBef>
            <a:spcAft>
              <a:spcPct val="35000"/>
            </a:spcAft>
          </a:pPr>
          <a:r>
            <a:rPr lang="en-US" sz="2000" b="1" kern="1200" smtClean="0">
              <a:ln w="0"/>
              <a:latin typeface="+mj-lt"/>
            </a:rPr>
            <a:t>Clause (b)</a:t>
          </a:r>
        </a:p>
        <a:p>
          <a:pPr lvl="0" algn="ctr" defTabSz="889000">
            <a:lnSpc>
              <a:spcPct val="90000"/>
            </a:lnSpc>
            <a:spcBef>
              <a:spcPct val="0"/>
            </a:spcBef>
            <a:spcAft>
              <a:spcPct val="35000"/>
            </a:spcAft>
          </a:pPr>
          <a:r>
            <a:rPr lang="en-US" sz="2000" b="1" kern="1200" smtClean="0">
              <a:ln w="0"/>
              <a:latin typeface="+mj-lt"/>
            </a:rPr>
            <a:t>If invoice not issued within prescribed time u/s 31</a:t>
          </a:r>
          <a:endParaRPr lang="en-US" sz="2000" b="1" kern="1200" dirty="0">
            <a:latin typeface="+mj-lt"/>
          </a:endParaRPr>
        </a:p>
        <a:p>
          <a:pPr marL="228600" lvl="1" indent="-228600" algn="ctr" defTabSz="889000">
            <a:lnSpc>
              <a:spcPct val="90000"/>
            </a:lnSpc>
            <a:spcBef>
              <a:spcPct val="0"/>
            </a:spcBef>
            <a:spcAft>
              <a:spcPct val="15000"/>
            </a:spcAft>
            <a:buChar char="••"/>
          </a:pPr>
          <a:r>
            <a:rPr lang="en-US" sz="2000" kern="1200" smtClean="0">
              <a:ln w="0"/>
              <a:latin typeface="+mj-lt"/>
            </a:rPr>
            <a:t>Date of provision (completion) of service or</a:t>
          </a:r>
          <a:endParaRPr lang="en-US" sz="2000" kern="1200" dirty="0">
            <a:latin typeface="+mj-lt"/>
          </a:endParaRPr>
        </a:p>
        <a:p>
          <a:pPr marL="228600" lvl="1" indent="-228600" algn="ctr" defTabSz="889000">
            <a:lnSpc>
              <a:spcPct val="90000"/>
            </a:lnSpc>
            <a:spcBef>
              <a:spcPct val="0"/>
            </a:spcBef>
            <a:spcAft>
              <a:spcPct val="15000"/>
            </a:spcAft>
            <a:buChar char="••"/>
          </a:pPr>
          <a:r>
            <a:rPr lang="en-US" sz="2000" kern="1200" smtClean="0">
              <a:ln w="0"/>
              <a:latin typeface="+mj-lt"/>
            </a:rPr>
            <a:t>Date of receipt of payment whichever is </a:t>
          </a:r>
          <a:r>
            <a:rPr lang="en-US" sz="2000" b="1" kern="1200" smtClean="0">
              <a:ln w="0"/>
              <a:latin typeface="+mj-lt"/>
            </a:rPr>
            <a:t>EARLIER</a:t>
          </a:r>
          <a:endParaRPr lang="en-US" sz="2000" b="1" kern="1200" dirty="0">
            <a:latin typeface="+mj-lt"/>
          </a:endParaRPr>
        </a:p>
      </dsp:txBody>
      <dsp:txXfrm rot="5400000">
        <a:off x="4275097" y="792158"/>
        <a:ext cx="3869531" cy="2376478"/>
      </dsp:txXfrm>
    </dsp:sp>
    <dsp:sp modelId="{2051A631-3B1F-4AE5-B341-9F18E99C9C53}">
      <dsp:nvSpPr>
        <dsp:cNvPr id="0" name=""/>
        <dsp:cNvSpPr/>
      </dsp:nvSpPr>
      <dsp:spPr>
        <a:xfrm rot="16200000">
          <a:off x="130758" y="45632"/>
          <a:ext cx="3960796" cy="3869531"/>
        </a:xfrm>
        <a:prstGeom prst="flowChartPreparation">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0" tIns="0" rIns="127000" bIns="0" numCol="1" spcCol="1270" anchor="t" anchorCtr="0">
          <a:noAutofit/>
        </a:bodyPr>
        <a:lstStyle/>
        <a:p>
          <a:pPr lvl="0" algn="ctr" defTabSz="889000">
            <a:lnSpc>
              <a:spcPct val="90000"/>
            </a:lnSpc>
            <a:spcBef>
              <a:spcPct val="0"/>
            </a:spcBef>
            <a:spcAft>
              <a:spcPct val="35000"/>
            </a:spcAft>
          </a:pPr>
          <a:r>
            <a:rPr lang="en-US" sz="2000" b="1" kern="1200" smtClean="0">
              <a:ln w="0"/>
              <a:latin typeface="+mj-lt"/>
            </a:rPr>
            <a:t>Clause (a)</a:t>
          </a:r>
        </a:p>
        <a:p>
          <a:pPr lvl="0" algn="ctr" defTabSz="889000">
            <a:lnSpc>
              <a:spcPct val="90000"/>
            </a:lnSpc>
            <a:spcBef>
              <a:spcPct val="0"/>
            </a:spcBef>
            <a:spcAft>
              <a:spcPct val="35000"/>
            </a:spcAft>
          </a:pPr>
          <a:r>
            <a:rPr lang="en-US" sz="2000" b="1" kern="1200" smtClean="0">
              <a:ln w="0"/>
              <a:latin typeface="+mj-lt"/>
            </a:rPr>
            <a:t>If invoice issued within prescribed time u/s 31</a:t>
          </a:r>
          <a:endParaRPr lang="en-US" sz="2000" b="1" kern="1200" dirty="0">
            <a:latin typeface="+mj-lt"/>
          </a:endParaRPr>
        </a:p>
        <a:p>
          <a:pPr marL="228600" lvl="1" indent="-228600" algn="ctr" defTabSz="889000">
            <a:lnSpc>
              <a:spcPct val="90000"/>
            </a:lnSpc>
            <a:spcBef>
              <a:spcPct val="0"/>
            </a:spcBef>
            <a:spcAft>
              <a:spcPct val="15000"/>
            </a:spcAft>
            <a:buChar char="••"/>
          </a:pPr>
          <a:r>
            <a:rPr lang="en-US" sz="2000" kern="1200" smtClean="0">
              <a:latin typeface="+mj-lt"/>
            </a:rPr>
            <a:t>Date of issue of invoice</a:t>
          </a:r>
          <a:endParaRPr lang="en-US" sz="2000" kern="1200" dirty="0">
            <a:latin typeface="+mj-lt"/>
          </a:endParaRPr>
        </a:p>
        <a:p>
          <a:pPr marL="228600" lvl="1" indent="-228600" algn="ctr" defTabSz="889000">
            <a:lnSpc>
              <a:spcPct val="90000"/>
            </a:lnSpc>
            <a:spcBef>
              <a:spcPct val="0"/>
            </a:spcBef>
            <a:spcAft>
              <a:spcPct val="15000"/>
            </a:spcAft>
            <a:buChar char="••"/>
          </a:pPr>
          <a:r>
            <a:rPr lang="en-US" sz="2000" kern="1200" smtClean="0">
              <a:latin typeface="+mj-lt"/>
            </a:rPr>
            <a:t>Date of receipt of payment</a:t>
          </a:r>
          <a:br>
            <a:rPr lang="en-US" sz="2000" kern="1200" smtClean="0">
              <a:latin typeface="+mj-lt"/>
            </a:rPr>
          </a:br>
          <a:r>
            <a:rPr lang="en-US" sz="2000" kern="1200" smtClean="0">
              <a:latin typeface="+mj-lt"/>
            </a:rPr>
            <a:t>whichever is </a:t>
          </a:r>
          <a:r>
            <a:rPr lang="en-US" sz="2000" b="1" kern="1200" smtClean="0">
              <a:latin typeface="+mj-lt"/>
            </a:rPr>
            <a:t>EARLIER</a:t>
          </a:r>
          <a:endParaRPr lang="en-US" sz="2000" kern="1200" dirty="0" smtClean="0">
            <a:latin typeface="+mj-lt"/>
          </a:endParaRPr>
        </a:p>
      </dsp:txBody>
      <dsp:txXfrm rot="5400000">
        <a:off x="176391" y="792158"/>
        <a:ext cx="3869531" cy="2376478"/>
      </dsp:txXfrm>
    </dsp:sp>
    <dsp:sp modelId="{A4D89350-561B-4A58-A6E4-B81546E985C3}">
      <dsp:nvSpPr>
        <dsp:cNvPr id="0" name=""/>
        <dsp:cNvSpPr/>
      </dsp:nvSpPr>
      <dsp:spPr>
        <a:xfrm rot="16200000">
          <a:off x="8275348" y="45632"/>
          <a:ext cx="3960796" cy="3869531"/>
        </a:xfrm>
        <a:prstGeom prst="flowChartPreparation">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0" tIns="0" rIns="127000" bIns="0" numCol="1" spcCol="1270" anchor="t" anchorCtr="0">
          <a:noAutofit/>
        </a:bodyPr>
        <a:lstStyle/>
        <a:p>
          <a:pPr lvl="0" algn="ctr" defTabSz="889000">
            <a:lnSpc>
              <a:spcPct val="90000"/>
            </a:lnSpc>
            <a:spcBef>
              <a:spcPct val="0"/>
            </a:spcBef>
            <a:spcAft>
              <a:spcPct val="35000"/>
            </a:spcAft>
          </a:pPr>
          <a:r>
            <a:rPr lang="en-US" sz="2000" b="1" kern="1200" dirty="0" smtClean="0">
              <a:ln w="0"/>
              <a:latin typeface="+mj-lt"/>
            </a:rPr>
            <a:t>Clause (c)</a:t>
          </a:r>
        </a:p>
        <a:p>
          <a:pPr lvl="0" algn="ctr" defTabSz="889000">
            <a:lnSpc>
              <a:spcPct val="90000"/>
            </a:lnSpc>
            <a:spcBef>
              <a:spcPct val="0"/>
            </a:spcBef>
            <a:spcAft>
              <a:spcPct val="35000"/>
            </a:spcAft>
          </a:pPr>
          <a:r>
            <a:rPr lang="en-US" sz="2000" b="1" kern="1200" dirty="0" smtClean="0">
              <a:ln w="0"/>
              <a:latin typeface="+mj-lt"/>
            </a:rPr>
            <a:t>If both the clauses do not apply</a:t>
          </a:r>
          <a:endParaRPr lang="en-US" sz="2000" b="1" kern="1200" dirty="0">
            <a:latin typeface="+mj-lt"/>
          </a:endParaRPr>
        </a:p>
        <a:p>
          <a:pPr marL="228600" lvl="1" indent="-228600" algn="ctr" defTabSz="889000">
            <a:lnSpc>
              <a:spcPct val="90000"/>
            </a:lnSpc>
            <a:spcBef>
              <a:spcPct val="0"/>
            </a:spcBef>
            <a:spcAft>
              <a:spcPct val="15000"/>
            </a:spcAft>
            <a:buChar char="••"/>
          </a:pPr>
          <a:r>
            <a:rPr lang="en-US" sz="2000" kern="1200" smtClean="0">
              <a:ln w="0"/>
              <a:latin typeface="+mj-lt"/>
            </a:rPr>
            <a:t>Date on which recipient shows the receipt of services in his books of accounts</a:t>
          </a:r>
          <a:endParaRPr lang="en-US" sz="2000" kern="1200" dirty="0">
            <a:latin typeface="+mj-lt"/>
          </a:endParaRPr>
        </a:p>
      </dsp:txBody>
      <dsp:txXfrm rot="5400000">
        <a:off x="8320981" y="792158"/>
        <a:ext cx="3869531" cy="23764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4DFCB-BCD4-47CC-B92F-6FD2D43B9FA3}">
      <dsp:nvSpPr>
        <dsp:cNvPr id="0" name=""/>
        <dsp:cNvSpPr/>
      </dsp:nvSpPr>
      <dsp:spPr>
        <a:xfrm rot="16200000">
          <a:off x="415503" y="-415503"/>
          <a:ext cx="5038775" cy="5869781"/>
        </a:xfrm>
        <a:prstGeom prst="flowChartManualOperati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3050" tIns="0" rIns="275828" bIns="0" numCol="1" spcCol="1270" anchor="ctr" anchorCtr="0">
          <a:noAutofit/>
        </a:bodyPr>
        <a:lstStyle/>
        <a:p>
          <a:pPr lvl="0" algn="ctr" defTabSz="1911350">
            <a:lnSpc>
              <a:spcPct val="90000"/>
            </a:lnSpc>
            <a:spcBef>
              <a:spcPct val="0"/>
            </a:spcBef>
            <a:spcAft>
              <a:spcPct val="35000"/>
            </a:spcAft>
          </a:pPr>
          <a:r>
            <a:rPr lang="en-US" sz="4300" b="1" kern="1200" dirty="0" smtClean="0">
              <a:latin typeface="+mj-lt"/>
            </a:rPr>
            <a:t>Date of issue – </a:t>
          </a:r>
          <a:r>
            <a:rPr lang="en-US" sz="4300" i="1" kern="1200" dirty="0" smtClean="0">
              <a:latin typeface="+mj-lt"/>
            </a:rPr>
            <a:t>If supply is identifiable at the point of issue of voucher</a:t>
          </a:r>
          <a:endParaRPr lang="en-US" sz="4300" kern="1200" dirty="0"/>
        </a:p>
      </dsp:txBody>
      <dsp:txXfrm rot="5400000">
        <a:off x="0" y="1007755"/>
        <a:ext cx="5869781" cy="3023265"/>
      </dsp:txXfrm>
    </dsp:sp>
    <dsp:sp modelId="{3F598A4F-6644-4E53-81DC-C5606C62072B}">
      <dsp:nvSpPr>
        <dsp:cNvPr id="0" name=""/>
        <dsp:cNvSpPr/>
      </dsp:nvSpPr>
      <dsp:spPr>
        <a:xfrm rot="16200000">
          <a:off x="6452489" y="-415503"/>
          <a:ext cx="5038775" cy="5869781"/>
        </a:xfrm>
        <a:prstGeom prst="flowChartManualOperati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3050" tIns="0" rIns="275828" bIns="0" numCol="1" spcCol="1270" anchor="ctr" anchorCtr="0">
          <a:noAutofit/>
        </a:bodyPr>
        <a:lstStyle/>
        <a:p>
          <a:pPr lvl="0" algn="ctr" defTabSz="1911350">
            <a:lnSpc>
              <a:spcPct val="90000"/>
            </a:lnSpc>
            <a:spcBef>
              <a:spcPct val="0"/>
            </a:spcBef>
            <a:spcAft>
              <a:spcPct val="35000"/>
            </a:spcAft>
          </a:pPr>
          <a:r>
            <a:rPr lang="en-US" sz="4300" b="1" kern="1200" dirty="0" smtClean="0">
              <a:latin typeface="+mj-lt"/>
            </a:rPr>
            <a:t>Date</a:t>
          </a:r>
          <a:r>
            <a:rPr lang="en-US" sz="4300" kern="1200" dirty="0" smtClean="0">
              <a:latin typeface="+mj-lt"/>
            </a:rPr>
            <a:t> </a:t>
          </a:r>
          <a:r>
            <a:rPr lang="en-US" sz="4300" b="1" kern="1200" dirty="0" smtClean="0">
              <a:latin typeface="+mj-lt"/>
            </a:rPr>
            <a:t>of redemption of voucher – </a:t>
          </a:r>
          <a:r>
            <a:rPr lang="en-US" sz="4300" i="1" kern="1200" dirty="0" smtClean="0">
              <a:latin typeface="+mj-lt"/>
            </a:rPr>
            <a:t>Other cases</a:t>
          </a:r>
          <a:endParaRPr lang="en-US" sz="4300" kern="1200" dirty="0"/>
        </a:p>
      </dsp:txBody>
      <dsp:txXfrm rot="5400000">
        <a:off x="6036986" y="1007755"/>
        <a:ext cx="5869781" cy="30232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C01532-A1AF-4284-AEA6-626E4AC50E53}">
      <dsp:nvSpPr>
        <dsp:cNvPr id="0" name=""/>
        <dsp:cNvSpPr/>
      </dsp:nvSpPr>
      <dsp:spPr>
        <a:xfrm>
          <a:off x="4876800" y="278"/>
          <a:ext cx="7315200" cy="1086014"/>
        </a:xfrm>
        <a:prstGeom prst="rightArrow">
          <a:avLst>
            <a:gd name="adj1" fmla="val 75000"/>
            <a:gd name="adj2" fmla="val 5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smtClean="0"/>
            <a:t>Due date for filing of such return</a:t>
          </a:r>
          <a:endParaRPr lang="en-US" sz="2000" kern="1200" dirty="0"/>
        </a:p>
      </dsp:txBody>
      <dsp:txXfrm>
        <a:off x="4876800" y="136030"/>
        <a:ext cx="6907945" cy="814510"/>
      </dsp:txXfrm>
    </dsp:sp>
    <dsp:sp modelId="{6ED31C5E-51BC-4858-BC7D-D24E23568CEA}">
      <dsp:nvSpPr>
        <dsp:cNvPr id="0" name=""/>
        <dsp:cNvSpPr/>
      </dsp:nvSpPr>
      <dsp:spPr>
        <a:xfrm>
          <a:off x="0" y="278"/>
          <a:ext cx="4876800" cy="108601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t>Where periodical return has to be filed</a:t>
          </a:r>
          <a:endParaRPr lang="en-US" sz="2000" kern="1200" dirty="0"/>
        </a:p>
      </dsp:txBody>
      <dsp:txXfrm>
        <a:off x="53015" y="53293"/>
        <a:ext cx="4770770" cy="979984"/>
      </dsp:txXfrm>
    </dsp:sp>
    <dsp:sp modelId="{B88728C8-C149-4901-A8A8-1BD564FFDA5F}">
      <dsp:nvSpPr>
        <dsp:cNvPr id="0" name=""/>
        <dsp:cNvSpPr/>
      </dsp:nvSpPr>
      <dsp:spPr>
        <a:xfrm>
          <a:off x="4876800" y="1194894"/>
          <a:ext cx="7315200" cy="1086014"/>
        </a:xfrm>
        <a:prstGeom prst="rightArrow">
          <a:avLst>
            <a:gd name="adj1" fmla="val 75000"/>
            <a:gd name="adj2" fmla="val 5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smtClean="0"/>
            <a:t>Date on which GST is paid</a:t>
          </a:r>
          <a:endParaRPr lang="en-US" sz="2000" kern="1200" dirty="0"/>
        </a:p>
      </dsp:txBody>
      <dsp:txXfrm>
        <a:off x="4876800" y="1330646"/>
        <a:ext cx="6907945" cy="814510"/>
      </dsp:txXfrm>
    </dsp:sp>
    <dsp:sp modelId="{B8EDE39B-3A86-407A-BE32-47323F33DF4F}">
      <dsp:nvSpPr>
        <dsp:cNvPr id="0" name=""/>
        <dsp:cNvSpPr/>
      </dsp:nvSpPr>
      <dsp:spPr>
        <a:xfrm>
          <a:off x="0" y="1194894"/>
          <a:ext cx="4876800" cy="1086014"/>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t>Any other case</a:t>
          </a:r>
          <a:endParaRPr lang="en-US" sz="2000" kern="1200" dirty="0"/>
        </a:p>
      </dsp:txBody>
      <dsp:txXfrm>
        <a:off x="53015" y="1247909"/>
        <a:ext cx="4770770" cy="97998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130EBF-20F8-4C26-93C0-1D3AEF96270A}">
      <dsp:nvSpPr>
        <dsp:cNvPr id="0" name=""/>
        <dsp:cNvSpPr/>
      </dsp:nvSpPr>
      <dsp:spPr>
        <a:xfrm>
          <a:off x="699996" y="0"/>
          <a:ext cx="3051209" cy="3051209"/>
        </a:xfrm>
        <a:prstGeom prst="triangle">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B5337BEA-3FC0-4DD4-AB31-EBB5E56E5671}">
      <dsp:nvSpPr>
        <dsp:cNvPr id="0" name=""/>
        <dsp:cNvSpPr/>
      </dsp:nvSpPr>
      <dsp:spPr>
        <a:xfrm>
          <a:off x="2225601" y="306759"/>
          <a:ext cx="1983285" cy="722278"/>
        </a:xfrm>
        <a:prstGeom prst="round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Interest</a:t>
          </a:r>
          <a:endParaRPr lang="en-US" sz="3000" kern="1200" dirty="0"/>
        </a:p>
      </dsp:txBody>
      <dsp:txXfrm>
        <a:off x="2260860" y="342018"/>
        <a:ext cx="1912767" cy="651760"/>
      </dsp:txXfrm>
    </dsp:sp>
    <dsp:sp modelId="{B702FC83-8696-4E07-A922-005372853199}">
      <dsp:nvSpPr>
        <dsp:cNvPr id="0" name=""/>
        <dsp:cNvSpPr/>
      </dsp:nvSpPr>
      <dsp:spPr>
        <a:xfrm>
          <a:off x="2225601" y="1119322"/>
          <a:ext cx="1983285" cy="722278"/>
        </a:xfrm>
        <a:prstGeom prst="round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Late Fee</a:t>
          </a:r>
          <a:endParaRPr lang="en-US" sz="3000" kern="1200" dirty="0"/>
        </a:p>
      </dsp:txBody>
      <dsp:txXfrm>
        <a:off x="2260860" y="1154581"/>
        <a:ext cx="1912767" cy="651760"/>
      </dsp:txXfrm>
    </dsp:sp>
    <dsp:sp modelId="{F130840C-335E-46C4-92A1-AC92B67C12D0}">
      <dsp:nvSpPr>
        <dsp:cNvPr id="0" name=""/>
        <dsp:cNvSpPr/>
      </dsp:nvSpPr>
      <dsp:spPr>
        <a:xfrm>
          <a:off x="2225601" y="1931886"/>
          <a:ext cx="1983285" cy="722278"/>
        </a:xfrm>
        <a:prstGeom prst="round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Penalty</a:t>
          </a:r>
          <a:endParaRPr lang="en-US" sz="3000" kern="1200" dirty="0"/>
        </a:p>
      </dsp:txBody>
      <dsp:txXfrm>
        <a:off x="2260860" y="1967145"/>
        <a:ext cx="1912767" cy="6517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370060-B5A4-4E14-8710-6A6635856B85}">
      <dsp:nvSpPr>
        <dsp:cNvPr id="0" name=""/>
        <dsp:cNvSpPr/>
      </dsp:nvSpPr>
      <dsp:spPr>
        <a:xfrm>
          <a:off x="6749" y="313061"/>
          <a:ext cx="4034942" cy="1613977"/>
        </a:xfrm>
        <a:prstGeom prst="chevron">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8011" tIns="29337" rIns="29337" bIns="29337" numCol="1" spcCol="1270" anchor="ctr" anchorCtr="0">
          <a:noAutofit/>
        </a:bodyPr>
        <a:lstStyle/>
        <a:p>
          <a:pPr lvl="0" algn="ctr" defTabSz="977900" rtl="0">
            <a:lnSpc>
              <a:spcPct val="90000"/>
            </a:lnSpc>
            <a:spcBef>
              <a:spcPct val="0"/>
            </a:spcBef>
            <a:spcAft>
              <a:spcPct val="35000"/>
            </a:spcAft>
          </a:pPr>
          <a:r>
            <a:rPr lang="en-IN" sz="2200" kern="1200" dirty="0" smtClean="0">
              <a:latin typeface="+mj-lt"/>
            </a:rPr>
            <a:t>For Delayed payment of Consideration shall be</a:t>
          </a:r>
          <a:endParaRPr lang="en-US" sz="2200" kern="1200" dirty="0"/>
        </a:p>
      </dsp:txBody>
      <dsp:txXfrm>
        <a:off x="813738" y="313061"/>
        <a:ext cx="2420965" cy="1613977"/>
      </dsp:txXfrm>
    </dsp:sp>
    <dsp:sp modelId="{7F87989F-F768-461A-9B90-09E54AB0A8D6}">
      <dsp:nvSpPr>
        <dsp:cNvPr id="0" name=""/>
        <dsp:cNvSpPr/>
      </dsp:nvSpPr>
      <dsp:spPr>
        <a:xfrm>
          <a:off x="3638198" y="313061"/>
          <a:ext cx="4034942" cy="1613977"/>
        </a:xfrm>
        <a:prstGeom prst="chevron">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8011" tIns="29337" rIns="29337" bIns="29337" numCol="1" spcCol="1270" anchor="ctr" anchorCtr="0">
          <a:noAutofit/>
        </a:bodyPr>
        <a:lstStyle/>
        <a:p>
          <a:pPr lvl="0" algn="ctr" defTabSz="977900" rtl="0">
            <a:lnSpc>
              <a:spcPct val="90000"/>
            </a:lnSpc>
            <a:spcBef>
              <a:spcPct val="0"/>
            </a:spcBef>
            <a:spcAft>
              <a:spcPct val="35000"/>
            </a:spcAft>
          </a:pPr>
          <a:r>
            <a:rPr lang="en-US" sz="2200" b="1" kern="1200" dirty="0" smtClean="0">
              <a:latin typeface="+mj-lt"/>
            </a:rPr>
            <a:t>Date on which the supplier receives such addition in value</a:t>
          </a:r>
          <a:endParaRPr lang="en-US" sz="2200" kern="1200" dirty="0"/>
        </a:p>
      </dsp:txBody>
      <dsp:txXfrm>
        <a:off x="4445187" y="313061"/>
        <a:ext cx="2420965" cy="161397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C13CF1-973F-4E7B-9FB2-8B5890DC32C1}">
      <dsp:nvSpPr>
        <dsp:cNvPr id="0" name=""/>
        <dsp:cNvSpPr/>
      </dsp:nvSpPr>
      <dsp:spPr>
        <a:xfrm>
          <a:off x="0" y="597055"/>
          <a:ext cx="3205214" cy="1282085"/>
        </a:xfrm>
        <a:prstGeom prst="chevron">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rtl="0">
            <a:lnSpc>
              <a:spcPct val="90000"/>
            </a:lnSpc>
            <a:spcBef>
              <a:spcPct val="0"/>
            </a:spcBef>
            <a:spcAft>
              <a:spcPct val="35000"/>
            </a:spcAft>
          </a:pPr>
          <a:r>
            <a:rPr lang="en-IN" sz="2000" b="1" kern="1200" dirty="0" smtClean="0">
              <a:solidFill>
                <a:schemeClr val="tx1"/>
              </a:solidFill>
              <a:latin typeface="+mj-lt"/>
            </a:rPr>
            <a:t>Time</a:t>
          </a:r>
          <a:r>
            <a:rPr lang="en-IN" sz="2000" b="1" kern="1200" baseline="0" dirty="0" smtClean="0">
              <a:solidFill>
                <a:schemeClr val="tx1"/>
              </a:solidFill>
              <a:latin typeface="+mj-lt"/>
            </a:rPr>
            <a:t> of supply for value addition by way of</a:t>
          </a:r>
          <a:endParaRPr lang="en-US" sz="2000" b="1" kern="1200" dirty="0">
            <a:solidFill>
              <a:schemeClr val="tx1"/>
            </a:solidFill>
          </a:endParaRPr>
        </a:p>
      </dsp:txBody>
      <dsp:txXfrm>
        <a:off x="641043" y="597055"/>
        <a:ext cx="1923129" cy="128208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1AE1CA-E0DF-4375-B848-6E70A0CD4467}" type="datetimeFigureOut">
              <a:rPr lang="en-US" smtClean="0"/>
              <a:t>17/03/2020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4AA5E5-AB40-4649-8474-B47B582AC5D9}" type="slidenum">
              <a:rPr lang="en-US" smtClean="0"/>
              <a:t>‹#›</a:t>
            </a:fld>
            <a:endParaRPr lang="en-US"/>
          </a:p>
        </p:txBody>
      </p:sp>
    </p:spTree>
    <p:extLst>
      <p:ext uri="{BB962C8B-B14F-4D97-AF65-F5344CB8AC3E}">
        <p14:creationId xmlns:p14="http://schemas.microsoft.com/office/powerpoint/2010/main" val="3134112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4AA5E5-AB40-4649-8474-B47B582AC5D9}" type="slidenum">
              <a:rPr lang="en-US" smtClean="0"/>
              <a:t>3</a:t>
            </a:fld>
            <a:endParaRPr lang="en-US"/>
          </a:p>
        </p:txBody>
      </p:sp>
    </p:spTree>
    <p:extLst>
      <p:ext uri="{BB962C8B-B14F-4D97-AF65-F5344CB8AC3E}">
        <p14:creationId xmlns:p14="http://schemas.microsoft.com/office/powerpoint/2010/main" val="2588842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For newly registered</a:t>
            </a:r>
            <a:endParaRPr lang="en-US" dirty="0"/>
          </a:p>
        </p:txBody>
      </p:sp>
      <p:sp>
        <p:nvSpPr>
          <p:cNvPr id="4" name="Slide Number Placeholder 3"/>
          <p:cNvSpPr>
            <a:spLocks noGrp="1"/>
          </p:cNvSpPr>
          <p:nvPr>
            <p:ph type="sldNum" sz="quarter" idx="10"/>
          </p:nvPr>
        </p:nvSpPr>
        <p:spPr/>
        <p:txBody>
          <a:bodyPr/>
          <a:lstStyle/>
          <a:p>
            <a:fld id="{254AA5E5-AB40-4649-8474-B47B582AC5D9}" type="slidenum">
              <a:rPr lang="en-US" smtClean="0"/>
              <a:t>7</a:t>
            </a:fld>
            <a:endParaRPr lang="en-US"/>
          </a:p>
        </p:txBody>
      </p:sp>
    </p:spTree>
    <p:extLst>
      <p:ext uri="{BB962C8B-B14F-4D97-AF65-F5344CB8AC3E}">
        <p14:creationId xmlns:p14="http://schemas.microsoft.com/office/powerpoint/2010/main" val="2560719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a:t>
            </a:r>
            <a:r>
              <a:rPr lang="en-US" baseline="0" dirty="0" smtClean="0"/>
              <a:t> to detailed Notification No. 40/2017 and 66/2017- Central Tax </a:t>
            </a:r>
            <a:endParaRPr lang="en-US" dirty="0"/>
          </a:p>
        </p:txBody>
      </p:sp>
      <p:sp>
        <p:nvSpPr>
          <p:cNvPr id="4" name="Slide Number Placeholder 3"/>
          <p:cNvSpPr>
            <a:spLocks noGrp="1"/>
          </p:cNvSpPr>
          <p:nvPr>
            <p:ph type="sldNum" sz="quarter" idx="10"/>
          </p:nvPr>
        </p:nvSpPr>
        <p:spPr/>
        <p:txBody>
          <a:bodyPr/>
          <a:lstStyle/>
          <a:p>
            <a:fld id="{254AA5E5-AB40-4649-8474-B47B582AC5D9}" type="slidenum">
              <a:rPr lang="en-US" smtClean="0"/>
              <a:t>8</a:t>
            </a:fld>
            <a:endParaRPr lang="en-US"/>
          </a:p>
        </p:txBody>
      </p:sp>
    </p:spTree>
    <p:extLst>
      <p:ext uri="{BB962C8B-B14F-4D97-AF65-F5344CB8AC3E}">
        <p14:creationId xmlns:p14="http://schemas.microsoft.com/office/powerpoint/2010/main" val="1496990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4AA5E5-AB40-4649-8474-B47B582AC5D9}" type="slidenum">
              <a:rPr lang="en-US" smtClean="0"/>
              <a:t>12</a:t>
            </a:fld>
            <a:endParaRPr lang="en-US"/>
          </a:p>
        </p:txBody>
      </p:sp>
    </p:spTree>
    <p:extLst>
      <p:ext uri="{BB962C8B-B14F-4D97-AF65-F5344CB8AC3E}">
        <p14:creationId xmlns:p14="http://schemas.microsoft.com/office/powerpoint/2010/main" val="589944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4AA5E5-AB40-4649-8474-B47B582AC5D9}" type="slidenum">
              <a:rPr lang="en-US" smtClean="0"/>
              <a:t>16</a:t>
            </a:fld>
            <a:endParaRPr lang="en-US"/>
          </a:p>
        </p:txBody>
      </p:sp>
    </p:spTree>
    <p:extLst>
      <p:ext uri="{BB962C8B-B14F-4D97-AF65-F5344CB8AC3E}">
        <p14:creationId xmlns:p14="http://schemas.microsoft.com/office/powerpoint/2010/main" val="1028401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4AA5E5-AB40-4649-8474-B47B582AC5D9}" type="slidenum">
              <a:rPr lang="en-US" smtClean="0"/>
              <a:t>20</a:t>
            </a:fld>
            <a:endParaRPr lang="en-US"/>
          </a:p>
        </p:txBody>
      </p:sp>
    </p:spTree>
    <p:extLst>
      <p:ext uri="{BB962C8B-B14F-4D97-AF65-F5344CB8AC3E}">
        <p14:creationId xmlns:p14="http://schemas.microsoft.com/office/powerpoint/2010/main" val="34825311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B5FFBD18-3677-4993-B282-C12B1BDA07AE}" type="datetimeFigureOut">
              <a:rPr lang="en-US" smtClean="0"/>
              <a:t>17/03/2020</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60A9700C-48C9-4DD4-AA88-1470D9DC79BB}" type="slidenum">
              <a:rPr lang="en-US" smtClean="0"/>
              <a:t>‹#›</a:t>
            </a:fld>
            <a:endParaRPr lang="en-US"/>
          </a:p>
        </p:txBody>
      </p:sp>
    </p:spTree>
    <p:extLst>
      <p:ext uri="{BB962C8B-B14F-4D97-AF65-F5344CB8AC3E}">
        <p14:creationId xmlns:p14="http://schemas.microsoft.com/office/powerpoint/2010/main" val="4101351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FFBD18-3677-4993-B282-C12B1BDA07AE}" type="datetimeFigureOut">
              <a:rPr lang="en-US" smtClean="0"/>
              <a:t>17/03/2020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0A9700C-48C9-4DD4-AA88-1470D9DC79BB}" type="slidenum">
              <a:rPr lang="en-US" smtClean="0"/>
              <a:t>‹#›</a:t>
            </a:fld>
            <a:endParaRPr lang="en-US"/>
          </a:p>
        </p:txBody>
      </p:sp>
    </p:spTree>
    <p:extLst>
      <p:ext uri="{BB962C8B-B14F-4D97-AF65-F5344CB8AC3E}">
        <p14:creationId xmlns:p14="http://schemas.microsoft.com/office/powerpoint/2010/main" val="3083052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FFBD18-3677-4993-B282-C12B1BDA07AE}" type="datetimeFigureOut">
              <a:rPr lang="en-US" smtClean="0"/>
              <a:t>17/03/2020</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0A9700C-48C9-4DD4-AA88-1470D9DC79BB}" type="slidenum">
              <a:rPr lang="en-US" smtClean="0"/>
              <a:t>‹#›</a:t>
            </a:fld>
            <a:endParaRPr lang="en-US"/>
          </a:p>
        </p:txBody>
      </p:sp>
    </p:spTree>
    <p:extLst>
      <p:ext uri="{BB962C8B-B14F-4D97-AF65-F5344CB8AC3E}">
        <p14:creationId xmlns:p14="http://schemas.microsoft.com/office/powerpoint/2010/main" val="23776522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FFBD18-3677-4993-B282-C12B1BDA07AE}" type="datetimeFigureOut">
              <a:rPr lang="en-US" smtClean="0"/>
              <a:t>17/03/2020</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0A9700C-48C9-4DD4-AA88-1470D9DC79BB}" type="slidenum">
              <a:rPr lang="en-US" smtClean="0"/>
              <a:t>‹#›</a:t>
            </a:fld>
            <a:endParaRPr lang="en-US"/>
          </a:p>
        </p:txBody>
      </p:sp>
    </p:spTree>
    <p:extLst>
      <p:ext uri="{BB962C8B-B14F-4D97-AF65-F5344CB8AC3E}">
        <p14:creationId xmlns:p14="http://schemas.microsoft.com/office/powerpoint/2010/main" val="5447207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FFBD18-3677-4993-B282-C12B1BDA07AE}" type="datetimeFigureOut">
              <a:rPr lang="en-US" smtClean="0"/>
              <a:t>17/03/2020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0A9700C-48C9-4DD4-AA88-1470D9DC79BB}" type="slidenum">
              <a:rPr lang="en-US" smtClean="0"/>
              <a:t>‹#›</a:t>
            </a:fld>
            <a:endParaRPr lang="en-US"/>
          </a:p>
        </p:txBody>
      </p:sp>
    </p:spTree>
    <p:extLst>
      <p:ext uri="{BB962C8B-B14F-4D97-AF65-F5344CB8AC3E}">
        <p14:creationId xmlns:p14="http://schemas.microsoft.com/office/powerpoint/2010/main" val="28771990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5FFBD18-3677-4993-B282-C12B1BDA07AE}" type="datetimeFigureOut">
              <a:rPr lang="en-US" smtClean="0"/>
              <a:t>17/03/2020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A9700C-48C9-4DD4-AA88-1470D9DC79BB}" type="slidenum">
              <a:rPr lang="en-US" smtClean="0"/>
              <a:t>‹#›</a:t>
            </a:fld>
            <a:endParaRPr lang="en-US"/>
          </a:p>
        </p:txBody>
      </p:sp>
    </p:spTree>
    <p:extLst>
      <p:ext uri="{BB962C8B-B14F-4D97-AF65-F5344CB8AC3E}">
        <p14:creationId xmlns:p14="http://schemas.microsoft.com/office/powerpoint/2010/main" val="9003480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5FFBD18-3677-4993-B282-C12B1BDA07AE}" type="datetimeFigureOut">
              <a:rPr lang="en-US" smtClean="0"/>
              <a:t>17/03/2020</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60A9700C-48C9-4DD4-AA88-1470D9DC79BB}" type="slidenum">
              <a:rPr lang="en-US" smtClean="0"/>
              <a:t>‹#›</a:t>
            </a:fld>
            <a:endParaRPr lang="en-US"/>
          </a:p>
        </p:txBody>
      </p:sp>
    </p:spTree>
    <p:extLst>
      <p:ext uri="{BB962C8B-B14F-4D97-AF65-F5344CB8AC3E}">
        <p14:creationId xmlns:p14="http://schemas.microsoft.com/office/powerpoint/2010/main" val="11542463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B5FFBD18-3677-4993-B282-C12B1BDA07AE}" type="datetimeFigureOut">
              <a:rPr lang="en-US" smtClean="0"/>
              <a:t>17/03/2020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A9700C-48C9-4DD4-AA88-1470D9DC79BB}" type="slidenum">
              <a:rPr lang="en-US" smtClean="0"/>
              <a:t>‹#›</a:t>
            </a:fld>
            <a:endParaRPr lang="en-US"/>
          </a:p>
        </p:txBody>
      </p:sp>
    </p:spTree>
    <p:extLst>
      <p:ext uri="{BB962C8B-B14F-4D97-AF65-F5344CB8AC3E}">
        <p14:creationId xmlns:p14="http://schemas.microsoft.com/office/powerpoint/2010/main" val="41416364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B5FFBD18-3677-4993-B282-C12B1BDA07AE}" type="datetimeFigureOut">
              <a:rPr lang="en-US" smtClean="0"/>
              <a:t>17/03/2020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0A9700C-48C9-4DD4-AA88-1470D9DC79BB}" type="slidenum">
              <a:rPr lang="en-US" smtClean="0"/>
              <a:t>‹#›</a:t>
            </a:fld>
            <a:endParaRPr lang="en-US"/>
          </a:p>
        </p:txBody>
      </p:sp>
    </p:spTree>
    <p:extLst>
      <p:ext uri="{BB962C8B-B14F-4D97-AF65-F5344CB8AC3E}">
        <p14:creationId xmlns:p14="http://schemas.microsoft.com/office/powerpoint/2010/main" val="3350463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FFBD18-3677-4993-B282-C12B1BDA07AE}" type="datetimeFigureOut">
              <a:rPr lang="en-US" smtClean="0"/>
              <a:t>17/03/2020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A9700C-48C9-4DD4-AA88-1470D9DC79BB}" type="slidenum">
              <a:rPr lang="en-US" smtClean="0"/>
              <a:t>‹#›</a:t>
            </a:fld>
            <a:endParaRPr lang="en-US"/>
          </a:p>
        </p:txBody>
      </p:sp>
    </p:spTree>
    <p:extLst>
      <p:ext uri="{BB962C8B-B14F-4D97-AF65-F5344CB8AC3E}">
        <p14:creationId xmlns:p14="http://schemas.microsoft.com/office/powerpoint/2010/main" val="3821618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FFBD18-3677-4993-B282-C12B1BDA07AE}" type="datetimeFigureOut">
              <a:rPr lang="en-US" smtClean="0"/>
              <a:t>17/03/2020</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0A9700C-48C9-4DD4-AA88-1470D9DC79BB}" type="slidenum">
              <a:rPr lang="en-US" smtClean="0"/>
              <a:t>‹#›</a:t>
            </a:fld>
            <a:endParaRPr lang="en-US"/>
          </a:p>
        </p:txBody>
      </p:sp>
    </p:spTree>
    <p:extLst>
      <p:ext uri="{BB962C8B-B14F-4D97-AF65-F5344CB8AC3E}">
        <p14:creationId xmlns:p14="http://schemas.microsoft.com/office/powerpoint/2010/main" val="3366874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5FFBD18-3677-4993-B282-C12B1BDA07AE}" type="datetimeFigureOut">
              <a:rPr lang="en-US" smtClean="0"/>
              <a:t>17/03/2020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A9700C-48C9-4DD4-AA88-1470D9DC79BB}" type="slidenum">
              <a:rPr lang="en-US" smtClean="0"/>
              <a:t>‹#›</a:t>
            </a:fld>
            <a:endParaRPr lang="en-US"/>
          </a:p>
        </p:txBody>
      </p:sp>
    </p:spTree>
    <p:extLst>
      <p:ext uri="{BB962C8B-B14F-4D97-AF65-F5344CB8AC3E}">
        <p14:creationId xmlns:p14="http://schemas.microsoft.com/office/powerpoint/2010/main" val="2545470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5FFBD18-3677-4993-B282-C12B1BDA07AE}" type="datetimeFigureOut">
              <a:rPr lang="en-US" smtClean="0"/>
              <a:t>17/03/2020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A9700C-48C9-4DD4-AA88-1470D9DC79BB}" type="slidenum">
              <a:rPr lang="en-US" smtClean="0"/>
              <a:t>‹#›</a:t>
            </a:fld>
            <a:endParaRPr lang="en-US"/>
          </a:p>
        </p:txBody>
      </p:sp>
    </p:spTree>
    <p:extLst>
      <p:ext uri="{BB962C8B-B14F-4D97-AF65-F5344CB8AC3E}">
        <p14:creationId xmlns:p14="http://schemas.microsoft.com/office/powerpoint/2010/main" val="1389180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5FFBD18-3677-4993-B282-C12B1BDA07AE}" type="datetimeFigureOut">
              <a:rPr lang="en-US" smtClean="0"/>
              <a:t>17/03/2020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A9700C-48C9-4DD4-AA88-1470D9DC79BB}" type="slidenum">
              <a:rPr lang="en-US" smtClean="0"/>
              <a:t>‹#›</a:t>
            </a:fld>
            <a:endParaRPr lang="en-US"/>
          </a:p>
        </p:txBody>
      </p:sp>
    </p:spTree>
    <p:extLst>
      <p:ext uri="{BB962C8B-B14F-4D97-AF65-F5344CB8AC3E}">
        <p14:creationId xmlns:p14="http://schemas.microsoft.com/office/powerpoint/2010/main" val="3100746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FFBD18-3677-4993-B282-C12B1BDA07AE}" type="datetimeFigureOut">
              <a:rPr lang="en-US" smtClean="0"/>
              <a:t>17/03/2020</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60A9700C-48C9-4DD4-AA88-1470D9DC79BB}" type="slidenum">
              <a:rPr lang="en-US" smtClean="0"/>
              <a:t>‹#›</a:t>
            </a:fld>
            <a:endParaRPr lang="en-US"/>
          </a:p>
        </p:txBody>
      </p:sp>
    </p:spTree>
    <p:extLst>
      <p:ext uri="{BB962C8B-B14F-4D97-AF65-F5344CB8AC3E}">
        <p14:creationId xmlns:p14="http://schemas.microsoft.com/office/powerpoint/2010/main" val="3698291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FFBD18-3677-4993-B282-C12B1BDA07AE}" type="datetimeFigureOut">
              <a:rPr lang="en-US" smtClean="0"/>
              <a:t>17/03/2020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0A9700C-48C9-4DD4-AA88-1470D9DC79BB}" type="slidenum">
              <a:rPr lang="en-US" smtClean="0"/>
              <a:t>‹#›</a:t>
            </a:fld>
            <a:endParaRPr lang="en-US"/>
          </a:p>
        </p:txBody>
      </p:sp>
    </p:spTree>
    <p:extLst>
      <p:ext uri="{BB962C8B-B14F-4D97-AF65-F5344CB8AC3E}">
        <p14:creationId xmlns:p14="http://schemas.microsoft.com/office/powerpoint/2010/main" val="112810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FFBD18-3677-4993-B282-C12B1BDA07AE}" type="datetimeFigureOut">
              <a:rPr lang="en-US" smtClean="0"/>
              <a:t>17/03/2020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0A9700C-48C9-4DD4-AA88-1470D9DC79BB}" type="slidenum">
              <a:rPr lang="en-US" smtClean="0"/>
              <a:t>‹#›</a:t>
            </a:fld>
            <a:endParaRPr lang="en-US"/>
          </a:p>
        </p:txBody>
      </p:sp>
    </p:spTree>
    <p:extLst>
      <p:ext uri="{BB962C8B-B14F-4D97-AF65-F5344CB8AC3E}">
        <p14:creationId xmlns:p14="http://schemas.microsoft.com/office/powerpoint/2010/main" val="3751598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B5FFBD18-3677-4993-B282-C12B1BDA07AE}" type="datetimeFigureOut">
              <a:rPr lang="en-US" smtClean="0"/>
              <a:t>17/03/2020</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60A9700C-48C9-4DD4-AA88-1470D9DC79BB}" type="slidenum">
              <a:rPr lang="en-US" smtClean="0"/>
              <a:t>‹#›</a:t>
            </a:fld>
            <a:endParaRPr lang="en-US"/>
          </a:p>
        </p:txBody>
      </p:sp>
    </p:spTree>
    <p:extLst>
      <p:ext uri="{BB962C8B-B14F-4D97-AF65-F5344CB8AC3E}">
        <p14:creationId xmlns:p14="http://schemas.microsoft.com/office/powerpoint/2010/main" val="40044638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2.jp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diagramLayout" Target="../diagrams/layout4.xml"/><Relationship Id="rId7" Type="http://schemas.openxmlformats.org/officeDocument/2006/relationships/image" Target="../media/image8.jp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1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1.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7.xml"/><Relationship Id="rId13" Type="http://schemas.openxmlformats.org/officeDocument/2006/relationships/diagramData" Target="../diagrams/data8.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17" Type="http://schemas.microsoft.com/office/2007/relationships/diagramDrawing" Target="../diagrams/drawing8.xml"/><Relationship Id="rId2" Type="http://schemas.openxmlformats.org/officeDocument/2006/relationships/notesSlide" Target="../notesSlides/notesSlide6.xml"/><Relationship Id="rId16" Type="http://schemas.openxmlformats.org/officeDocument/2006/relationships/diagramColors" Target="../diagrams/colors8.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5" Type="http://schemas.openxmlformats.org/officeDocument/2006/relationships/diagramQuickStyle" Target="../diagrams/quickStyle8.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 Id="rId14" Type="http://schemas.openxmlformats.org/officeDocument/2006/relationships/diagramLayout" Target="../diagrams/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cleartax.in/s/gst-guide-introduction" TargetMode="External"/><Relationship Id="rId2" Type="http://schemas.openxmlformats.org/officeDocument/2006/relationships/hyperlink" Target="http://cbic.gov.in/htdocs-cbec/gst/index-english"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760396"/>
            <a:ext cx="10289482" cy="4016985"/>
          </a:xfrm>
        </p:spPr>
        <p:txBody>
          <a:bodyPr/>
          <a:lstStyle/>
          <a:p>
            <a:r>
              <a:rPr lang="en-US" dirty="0" smtClean="0"/>
              <a:t>Goods &amp; Services Tax</a:t>
            </a:r>
            <a:br>
              <a:rPr lang="en-US" dirty="0" smtClean="0"/>
            </a:br>
            <a:r>
              <a:rPr lang="en-US" dirty="0" smtClean="0"/>
              <a:t>Time of Supply</a:t>
            </a:r>
            <a:endParaRPr lang="en-US" dirty="0"/>
          </a:p>
        </p:txBody>
      </p:sp>
      <p:sp>
        <p:nvSpPr>
          <p:cNvPr id="3" name="Subtitle 2"/>
          <p:cNvSpPr>
            <a:spLocks noGrp="1"/>
          </p:cNvSpPr>
          <p:nvPr>
            <p:ph type="subTitle" idx="1"/>
          </p:nvPr>
        </p:nvSpPr>
        <p:spPr>
          <a:xfrm>
            <a:off x="1154954" y="4777381"/>
            <a:ext cx="10289483" cy="1450165"/>
          </a:xfrm>
        </p:spPr>
        <p:txBody>
          <a:bodyPr>
            <a:normAutofit fontScale="92500" lnSpcReduction="10000"/>
          </a:bodyPr>
          <a:lstStyle/>
          <a:p>
            <a:pPr algn="r"/>
            <a:r>
              <a:rPr lang="en-US" dirty="0" smtClean="0"/>
              <a:t>Harmanpreet Kaur</a:t>
            </a:r>
          </a:p>
          <a:p>
            <a:pPr algn="r"/>
            <a:r>
              <a:rPr lang="en-US" dirty="0" smtClean="0"/>
              <a:t>Assistant professor</a:t>
            </a:r>
          </a:p>
          <a:p>
            <a:pPr algn="r"/>
            <a:r>
              <a:rPr lang="en-US" dirty="0" smtClean="0"/>
              <a:t>Department of </a:t>
            </a:r>
            <a:r>
              <a:rPr lang="en-US" dirty="0" smtClean="0"/>
              <a:t>commerce</a:t>
            </a:r>
          </a:p>
          <a:p>
            <a:pPr algn="r"/>
            <a:r>
              <a:rPr lang="en-US" dirty="0" smtClean="0"/>
              <a:t>Shivaji college</a:t>
            </a:r>
            <a:endParaRPr lang="en-US" dirty="0" smtClean="0"/>
          </a:p>
        </p:txBody>
      </p:sp>
    </p:spTree>
    <p:extLst>
      <p:ext uri="{BB962C8B-B14F-4D97-AF65-F5344CB8AC3E}">
        <p14:creationId xmlns:p14="http://schemas.microsoft.com/office/powerpoint/2010/main" val="33174411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263" y="433137"/>
            <a:ext cx="11166083" cy="1454129"/>
          </a:xfrm>
        </p:spPr>
        <p:txBody>
          <a:bodyPr/>
          <a:lstStyle/>
          <a:p>
            <a:pPr algn="ctr"/>
            <a:r>
              <a:rPr lang="en-IN" b="1" dirty="0"/>
              <a:t>Time of Supply of Goods under Reverse Charge – Sec 12(3)</a:t>
            </a:r>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9467" t="24989" r="9355" b="17748"/>
          <a:stretch/>
        </p:blipFill>
        <p:spPr>
          <a:xfrm>
            <a:off x="577575" y="3515115"/>
            <a:ext cx="1159844" cy="1218619"/>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5289" t="14644" r="15700" b="15396"/>
          <a:stretch/>
        </p:blipFill>
        <p:spPr>
          <a:xfrm>
            <a:off x="2281187" y="3515114"/>
            <a:ext cx="1280160" cy="1218619"/>
          </a:xfrm>
          <a:prstGeom prst="rect">
            <a:avLst/>
          </a:prstGeom>
        </p:spPr>
      </p:pic>
      <p:cxnSp>
        <p:nvCxnSpPr>
          <p:cNvPr id="9" name="Straight Connector 8"/>
          <p:cNvCxnSpPr/>
          <p:nvPr/>
        </p:nvCxnSpPr>
        <p:spPr>
          <a:xfrm flipH="1" flipV="1">
            <a:off x="1810684" y="3515114"/>
            <a:ext cx="257553" cy="1223431"/>
          </a:xfrm>
          <a:prstGeom prst="line">
            <a:avLst/>
          </a:prstGeom>
        </p:spPr>
        <p:style>
          <a:lnRef idx="1">
            <a:schemeClr val="dk1"/>
          </a:lnRef>
          <a:fillRef idx="0">
            <a:schemeClr val="dk1"/>
          </a:fillRef>
          <a:effectRef idx="0">
            <a:schemeClr val="dk1"/>
          </a:effectRef>
          <a:fontRef idx="minor">
            <a:schemeClr val="tx1"/>
          </a:fontRef>
        </p:style>
      </p:cxnSp>
      <p:sp>
        <p:nvSpPr>
          <p:cNvPr id="15" name="Right Arrow 14"/>
          <p:cNvSpPr/>
          <p:nvPr/>
        </p:nvSpPr>
        <p:spPr>
          <a:xfrm>
            <a:off x="4178498" y="2325693"/>
            <a:ext cx="1357162" cy="5486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4226269" y="3866780"/>
            <a:ext cx="1357162" cy="5486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006162" y="2434367"/>
            <a:ext cx="4514249" cy="36933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smtClean="0"/>
              <a:t>Date of </a:t>
            </a:r>
            <a:r>
              <a:rPr lang="en-US" b="1" dirty="0" smtClean="0">
                <a:solidFill>
                  <a:schemeClr val="tx1"/>
                </a:solidFill>
              </a:rPr>
              <a:t>receipt</a:t>
            </a:r>
            <a:r>
              <a:rPr lang="en-US" dirty="0" smtClean="0"/>
              <a:t> of goods</a:t>
            </a:r>
            <a:endParaRPr lang="en-US" dirty="0"/>
          </a:p>
        </p:txBody>
      </p:sp>
      <p:sp>
        <p:nvSpPr>
          <p:cNvPr id="19" name="TextBox 18"/>
          <p:cNvSpPr txBox="1"/>
          <p:nvPr/>
        </p:nvSpPr>
        <p:spPr>
          <a:xfrm>
            <a:off x="6006162" y="3277175"/>
            <a:ext cx="4514249" cy="120032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lvl="0"/>
            <a:r>
              <a:rPr lang="en-IN" dirty="0" smtClean="0"/>
              <a:t>Date of payment a</a:t>
            </a:r>
            <a:r>
              <a:rPr lang="en-US" dirty="0" smtClean="0"/>
              <a:t>s </a:t>
            </a:r>
            <a:r>
              <a:rPr lang="en-US" b="1" dirty="0" smtClean="0">
                <a:solidFill>
                  <a:schemeClr val="tx1"/>
                </a:solidFill>
              </a:rPr>
              <a:t>entered in the books of Accounts </a:t>
            </a:r>
            <a:r>
              <a:rPr lang="en-US" dirty="0" smtClean="0"/>
              <a:t>of recipient or </a:t>
            </a:r>
          </a:p>
          <a:p>
            <a:pPr lvl="0"/>
            <a:r>
              <a:rPr lang="en-US" dirty="0" smtClean="0"/>
              <a:t>Date on which payment is </a:t>
            </a:r>
            <a:r>
              <a:rPr lang="en-US" b="1" dirty="0" smtClean="0">
                <a:solidFill>
                  <a:schemeClr val="tx1"/>
                </a:solidFill>
              </a:rPr>
              <a:t>debited</a:t>
            </a:r>
            <a:r>
              <a:rPr lang="en-US" dirty="0" smtClean="0"/>
              <a:t> in his </a:t>
            </a:r>
            <a:r>
              <a:rPr lang="en-US" b="1" dirty="0" smtClean="0">
                <a:solidFill>
                  <a:schemeClr val="tx1"/>
                </a:solidFill>
              </a:rPr>
              <a:t>bank a/c</a:t>
            </a:r>
            <a:r>
              <a:rPr lang="en-US" b="1" dirty="0" smtClean="0"/>
              <a:t>, </a:t>
            </a:r>
            <a:r>
              <a:rPr lang="en-US" dirty="0" smtClean="0"/>
              <a:t>whichever is earlier</a:t>
            </a:r>
          </a:p>
        </p:txBody>
      </p:sp>
      <p:sp>
        <p:nvSpPr>
          <p:cNvPr id="21" name="Up-Down Arrow 20"/>
          <p:cNvSpPr/>
          <p:nvPr/>
        </p:nvSpPr>
        <p:spPr>
          <a:xfrm>
            <a:off x="10732167" y="2130973"/>
            <a:ext cx="1337911" cy="418699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1154903" y="2721850"/>
            <a:ext cx="492443" cy="2805150"/>
          </a:xfrm>
          <a:prstGeom prst="rect">
            <a:avLst/>
          </a:prstGeom>
          <a:noFill/>
        </p:spPr>
        <p:txBody>
          <a:bodyPr vert="vert" wrap="square" rtlCol="0">
            <a:spAutoFit/>
          </a:bodyPr>
          <a:lstStyle/>
          <a:p>
            <a:pPr algn="ctr"/>
            <a:r>
              <a:rPr lang="en-US" sz="2000" b="1" dirty="0" smtClean="0"/>
              <a:t>Whichever is earlier</a:t>
            </a:r>
            <a:endParaRPr lang="en-US" sz="2000" b="1" dirty="0"/>
          </a:p>
        </p:txBody>
      </p:sp>
      <p:pic>
        <p:nvPicPr>
          <p:cNvPr id="6" name="Content Placeholder 5"/>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642395" y="2092899"/>
            <a:ext cx="1638792" cy="1257901"/>
          </a:xfr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35597" t="3151" r="34801" b="14983"/>
          <a:stretch/>
        </p:blipFill>
        <p:spPr>
          <a:xfrm>
            <a:off x="825002" y="4832712"/>
            <a:ext cx="837397" cy="1232034"/>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l="16878" t="12527" r="18112" b="12694"/>
          <a:stretch/>
        </p:blipFill>
        <p:spPr>
          <a:xfrm>
            <a:off x="2380632" y="4832712"/>
            <a:ext cx="969435" cy="1232035"/>
          </a:xfrm>
          <a:prstGeom prst="rect">
            <a:avLst/>
          </a:prstGeom>
        </p:spPr>
      </p:pic>
      <p:sp>
        <p:nvSpPr>
          <p:cNvPr id="18" name="Right Arrow 17"/>
          <p:cNvSpPr/>
          <p:nvPr/>
        </p:nvSpPr>
        <p:spPr>
          <a:xfrm>
            <a:off x="4284410" y="4987064"/>
            <a:ext cx="1357162" cy="5486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6064303" y="4832712"/>
            <a:ext cx="4514249" cy="92333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smtClean="0"/>
              <a:t>Date </a:t>
            </a:r>
            <a:r>
              <a:rPr lang="en-US" b="1" dirty="0" smtClean="0">
                <a:solidFill>
                  <a:schemeClr val="tx1"/>
                </a:solidFill>
              </a:rPr>
              <a:t>immediately following 30 days </a:t>
            </a:r>
            <a:r>
              <a:rPr lang="en-US" dirty="0" smtClean="0"/>
              <a:t>from date of issue of invoice or any other document</a:t>
            </a:r>
            <a:endParaRPr lang="en-US" dirty="0"/>
          </a:p>
        </p:txBody>
      </p:sp>
      <p:sp>
        <p:nvSpPr>
          <p:cNvPr id="11" name="TextBox 10"/>
          <p:cNvSpPr txBox="1"/>
          <p:nvPr/>
        </p:nvSpPr>
        <p:spPr>
          <a:xfrm>
            <a:off x="0" y="6169794"/>
            <a:ext cx="11049802" cy="954107"/>
          </a:xfrm>
          <a:prstGeom prst="rect">
            <a:avLst/>
          </a:prstGeom>
          <a:noFill/>
        </p:spPr>
        <p:txBody>
          <a:bodyPr wrap="square" rtlCol="0">
            <a:spAutoFit/>
          </a:bodyPr>
          <a:lstStyle/>
          <a:p>
            <a:pPr lvl="0"/>
            <a:r>
              <a:rPr lang="en-US" sz="2000" dirty="0"/>
              <a:t>Where it is not possible to determine time of supply in the </a:t>
            </a:r>
            <a:r>
              <a:rPr lang="en-US" i="1" dirty="0" smtClean="0"/>
              <a:t>above cases</a:t>
            </a:r>
            <a:r>
              <a:rPr lang="en-US" i="1" dirty="0"/>
              <a:t>: </a:t>
            </a:r>
            <a:r>
              <a:rPr lang="en-US" dirty="0"/>
              <a:t>Date of entry in the books of account of the recipient</a:t>
            </a:r>
          </a:p>
          <a:p>
            <a:endParaRPr lang="en-US" dirty="0"/>
          </a:p>
        </p:txBody>
      </p:sp>
    </p:spTree>
    <p:extLst>
      <p:ext uri="{BB962C8B-B14F-4D97-AF65-F5344CB8AC3E}">
        <p14:creationId xmlns:p14="http://schemas.microsoft.com/office/powerpoint/2010/main" val="24965950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t>Time of Supply of </a:t>
            </a:r>
            <a:r>
              <a:rPr lang="en-IN" b="1" dirty="0" smtClean="0"/>
              <a:t>Goods</a:t>
            </a:r>
            <a:r>
              <a:rPr lang="en-IN" b="1" dirty="0" smtClean="0"/>
              <a:t/>
            </a:r>
            <a:br>
              <a:rPr lang="en-IN" b="1" dirty="0" smtClean="0"/>
            </a:br>
            <a:r>
              <a:rPr lang="en-IN" b="1" dirty="0" smtClean="0"/>
              <a:t>Illustration</a:t>
            </a:r>
            <a:endParaRPr lang="en-US" dirty="0"/>
          </a:p>
        </p:txBody>
      </p:sp>
      <p:sp>
        <p:nvSpPr>
          <p:cNvPr id="6" name="Text Placeholder 5"/>
          <p:cNvSpPr>
            <a:spLocks noGrp="1"/>
          </p:cNvSpPr>
          <p:nvPr>
            <p:ph type="body" idx="1"/>
          </p:nvPr>
        </p:nvSpPr>
        <p:spPr>
          <a:xfrm>
            <a:off x="96670" y="2753438"/>
            <a:ext cx="6112042" cy="576262"/>
          </a:xfrm>
        </p:spPr>
        <p:txBody>
          <a:bodyPr/>
          <a:lstStyle/>
          <a:p>
            <a:r>
              <a:rPr lang="en-US" dirty="0" smtClean="0"/>
              <a:t>Question</a:t>
            </a:r>
            <a:endParaRPr lang="en-US" dirty="0"/>
          </a:p>
        </p:txBody>
      </p:sp>
      <p:graphicFrame>
        <p:nvGraphicFramePr>
          <p:cNvPr id="4" name="Content Placeholder 3"/>
          <p:cNvGraphicFramePr>
            <a:graphicFrameLocks noGrp="1"/>
          </p:cNvGraphicFramePr>
          <p:nvPr>
            <p:ph sz="half" idx="2"/>
            <p:extLst>
              <p:ext uri="{D42A27DB-BD31-4B8C-83A1-F6EECF244321}">
                <p14:modId xmlns:p14="http://schemas.microsoft.com/office/powerpoint/2010/main" val="3583104555"/>
              </p:ext>
            </p:extLst>
          </p:nvPr>
        </p:nvGraphicFramePr>
        <p:xfrm>
          <a:off x="417" y="3276658"/>
          <a:ext cx="6123755" cy="3361992"/>
        </p:xfrm>
        <a:graphic>
          <a:graphicData uri="http://schemas.openxmlformats.org/drawingml/2006/table">
            <a:tbl>
              <a:tblPr firstRow="1" firstCol="1" bandRow="1">
                <a:tableStyleId>{D113A9D2-9D6B-4929-AA2D-F23B5EE8CBE7}</a:tableStyleId>
              </a:tblPr>
              <a:tblGrid>
                <a:gridCol w="1135047"/>
                <a:gridCol w="4988708"/>
              </a:tblGrid>
              <a:tr h="1240079">
                <a:tc>
                  <a:txBody>
                    <a:bodyPr/>
                    <a:lstStyle/>
                    <a:p>
                      <a:pPr marL="180975" marR="0">
                        <a:lnSpc>
                          <a:spcPts val="1290"/>
                        </a:lnSpc>
                        <a:spcBef>
                          <a:spcPts val="365"/>
                        </a:spcBef>
                        <a:spcAft>
                          <a:spcPts val="0"/>
                        </a:spcAft>
                      </a:pPr>
                      <a:r>
                        <a:rPr lang="en-CA" sz="1400" b="0" dirty="0" smtClean="0">
                          <a:effectLst/>
                          <a:latin typeface="+mn-lt"/>
                          <a:ea typeface="+mn-ea"/>
                          <a:cs typeface="+mn-cs"/>
                        </a:rPr>
                        <a:t>2-7-2019</a:t>
                      </a:r>
                      <a:endParaRPr lang="en-US" sz="1400" b="0" dirty="0">
                        <a:effectLst/>
                        <a:latin typeface="+mn-lt"/>
                        <a:ea typeface="Times New Roman" panose="02020603050405020304" pitchFamily="18" charset="0"/>
                        <a:cs typeface="Times New Roman" panose="02020603050405020304" pitchFamily="18" charset="0"/>
                      </a:endParaRPr>
                    </a:p>
                  </a:txBody>
                  <a:tcPr marL="0" marR="0" marT="0" marB="0" anchor="ctr"/>
                </a:tc>
                <a:tc>
                  <a:txBody>
                    <a:bodyPr/>
                    <a:lstStyle/>
                    <a:p>
                      <a:pPr marL="75565" marR="0">
                        <a:lnSpc>
                          <a:spcPts val="1290"/>
                        </a:lnSpc>
                        <a:spcBef>
                          <a:spcPts val="290"/>
                        </a:spcBef>
                        <a:spcAft>
                          <a:spcPts val="0"/>
                        </a:spcAft>
                      </a:pPr>
                      <a:r>
                        <a:rPr lang="en-US" sz="1400" b="0" dirty="0" smtClean="0">
                          <a:effectLst/>
                          <a:latin typeface="+mn-lt"/>
                          <a:ea typeface="Times New Roman" panose="02020603050405020304" pitchFamily="18" charset="0"/>
                          <a:cs typeface="Times New Roman" panose="02020603050405020304" pitchFamily="18" charset="0"/>
                        </a:rPr>
                        <a:t>Date of issue invoice by the supplier</a:t>
                      </a:r>
                      <a:endParaRPr lang="en-US" sz="1400" b="0" dirty="0">
                        <a:effectLst/>
                        <a:latin typeface="+mn-lt"/>
                        <a:ea typeface="Times New Roman" panose="02020603050405020304" pitchFamily="18" charset="0"/>
                        <a:cs typeface="Times New Roman" panose="02020603050405020304" pitchFamily="18" charset="0"/>
                      </a:endParaRPr>
                    </a:p>
                  </a:txBody>
                  <a:tcPr marL="0" marR="0" marT="0" marB="0" anchor="ctr"/>
                </a:tc>
              </a:tr>
              <a:tr h="688933">
                <a:tc>
                  <a:txBody>
                    <a:bodyPr/>
                    <a:lstStyle/>
                    <a:p>
                      <a:pPr marL="133350" marR="0">
                        <a:lnSpc>
                          <a:spcPts val="1290"/>
                        </a:lnSpc>
                        <a:spcBef>
                          <a:spcPts val="435"/>
                        </a:spcBef>
                        <a:spcAft>
                          <a:spcPts val="0"/>
                        </a:spcAft>
                      </a:pPr>
                      <a:r>
                        <a:rPr lang="en-CA" sz="1400" b="0" spc="5" dirty="0" smtClean="0">
                          <a:effectLst/>
                          <a:latin typeface="+mn-lt"/>
                        </a:rPr>
                        <a:t>12-8-2019</a:t>
                      </a:r>
                      <a:endParaRPr lang="en-US" sz="1400" b="0" dirty="0">
                        <a:effectLst/>
                        <a:latin typeface="+mn-lt"/>
                        <a:ea typeface="Times New Roman" panose="02020603050405020304" pitchFamily="18" charset="0"/>
                        <a:cs typeface="Times New Roman" panose="02020603050405020304" pitchFamily="18" charset="0"/>
                      </a:endParaRPr>
                    </a:p>
                  </a:txBody>
                  <a:tcPr marL="0" marR="0" marT="0" marB="0" anchor="ctr"/>
                </a:tc>
                <a:tc>
                  <a:txBody>
                    <a:bodyPr/>
                    <a:lstStyle/>
                    <a:p>
                      <a:pPr marL="75565" marR="0">
                        <a:lnSpc>
                          <a:spcPts val="1290"/>
                        </a:lnSpc>
                        <a:spcBef>
                          <a:spcPts val="435"/>
                        </a:spcBef>
                        <a:spcAft>
                          <a:spcPts val="0"/>
                        </a:spcAft>
                      </a:pPr>
                      <a:r>
                        <a:rPr lang="en-CA" sz="1400" b="0" dirty="0" smtClean="0">
                          <a:effectLst/>
                          <a:latin typeface="+mn-lt"/>
                        </a:rPr>
                        <a:t>Y</a:t>
                      </a:r>
                      <a:r>
                        <a:rPr lang="en-CA" sz="1400" b="0" baseline="0" dirty="0" smtClean="0">
                          <a:effectLst/>
                          <a:latin typeface="+mn-lt"/>
                        </a:rPr>
                        <a:t> Ltd.</a:t>
                      </a:r>
                      <a:r>
                        <a:rPr lang="en-CA" sz="1400" b="0" dirty="0" smtClean="0">
                          <a:effectLst/>
                          <a:latin typeface="+mn-lt"/>
                        </a:rPr>
                        <a:t> </a:t>
                      </a:r>
                      <a:r>
                        <a:rPr lang="en-CA" sz="1400" b="0" dirty="0">
                          <a:effectLst/>
                          <a:latin typeface="+mn-lt"/>
                        </a:rPr>
                        <a:t>receives the goods, which were held up in transit</a:t>
                      </a:r>
                      <a:endParaRPr lang="en-US" sz="1400" b="0" dirty="0">
                        <a:effectLst/>
                        <a:latin typeface="+mn-lt"/>
                        <a:ea typeface="Times New Roman" panose="02020603050405020304" pitchFamily="18" charset="0"/>
                        <a:cs typeface="Times New Roman" panose="02020603050405020304" pitchFamily="18" charset="0"/>
                      </a:endParaRPr>
                    </a:p>
                  </a:txBody>
                  <a:tcPr marL="0" marR="0" marT="0" marB="0" anchor="ctr"/>
                </a:tc>
              </a:tr>
              <a:tr h="716490">
                <a:tc>
                  <a:txBody>
                    <a:bodyPr/>
                    <a:lstStyle/>
                    <a:p>
                      <a:pPr marL="200025" marR="0">
                        <a:lnSpc>
                          <a:spcPts val="1290"/>
                        </a:lnSpc>
                        <a:spcBef>
                          <a:spcPts val="435"/>
                        </a:spcBef>
                        <a:spcAft>
                          <a:spcPts val="0"/>
                        </a:spcAft>
                      </a:pPr>
                      <a:r>
                        <a:rPr lang="en-CA" sz="1400" b="0" dirty="0" smtClean="0">
                          <a:effectLst/>
                          <a:latin typeface="+mn-lt"/>
                        </a:rPr>
                        <a:t>1-9-2019</a:t>
                      </a:r>
                      <a:endParaRPr lang="en-US" sz="1400" b="0" dirty="0">
                        <a:effectLst/>
                        <a:latin typeface="+mn-lt"/>
                        <a:ea typeface="Times New Roman" panose="02020603050405020304" pitchFamily="18" charset="0"/>
                        <a:cs typeface="Times New Roman" panose="02020603050405020304" pitchFamily="18" charset="0"/>
                      </a:endParaRPr>
                    </a:p>
                  </a:txBody>
                  <a:tcPr marL="0" marR="0" marT="0" marB="0" anchor="ctr"/>
                </a:tc>
                <a:tc>
                  <a:txBody>
                    <a:bodyPr/>
                    <a:lstStyle/>
                    <a:p>
                      <a:pPr marL="75565" marR="0">
                        <a:lnSpc>
                          <a:spcPts val="1290"/>
                        </a:lnSpc>
                        <a:spcBef>
                          <a:spcPts val="435"/>
                        </a:spcBef>
                        <a:spcAft>
                          <a:spcPts val="0"/>
                        </a:spcAft>
                      </a:pPr>
                      <a:r>
                        <a:rPr lang="en-CA" sz="1400" b="0" dirty="0">
                          <a:effectLst/>
                          <a:latin typeface="+mn-lt"/>
                        </a:rPr>
                        <a:t>Payment made for the </a:t>
                      </a:r>
                      <a:r>
                        <a:rPr lang="en-CA" sz="1400" b="0" dirty="0" smtClean="0">
                          <a:effectLst/>
                          <a:latin typeface="+mn-lt"/>
                        </a:rPr>
                        <a:t>goods and entered in books of </a:t>
                      </a:r>
                      <a:r>
                        <a:rPr lang="en-CA" sz="1400" b="0" dirty="0" smtClean="0">
                          <a:effectLst/>
                          <a:latin typeface="+mn-lt"/>
                        </a:rPr>
                        <a:t>recipient</a:t>
                      </a:r>
                      <a:endParaRPr lang="en-US" sz="1400" b="0" dirty="0">
                        <a:effectLst/>
                        <a:latin typeface="+mn-lt"/>
                        <a:ea typeface="Times New Roman" panose="02020603050405020304" pitchFamily="18" charset="0"/>
                        <a:cs typeface="Times New Roman" panose="02020603050405020304" pitchFamily="18" charset="0"/>
                      </a:endParaRPr>
                    </a:p>
                  </a:txBody>
                  <a:tcPr marL="0" marR="0" marT="0" marB="0" anchor="ctr"/>
                </a:tc>
              </a:tr>
              <a:tr h="716490">
                <a:tc>
                  <a:txBody>
                    <a:bodyPr/>
                    <a:lstStyle/>
                    <a:p>
                      <a:pPr marL="200025" marR="0">
                        <a:lnSpc>
                          <a:spcPts val="1290"/>
                        </a:lnSpc>
                        <a:spcBef>
                          <a:spcPts val="435"/>
                        </a:spcBef>
                        <a:spcAft>
                          <a:spcPts val="0"/>
                        </a:spcAft>
                      </a:pPr>
                      <a:r>
                        <a:rPr lang="en-US" sz="1400" b="0" dirty="0" smtClean="0">
                          <a:effectLst/>
                          <a:latin typeface="+mn-lt"/>
                          <a:ea typeface="Times New Roman" panose="02020603050405020304" pitchFamily="18" charset="0"/>
                          <a:cs typeface="Times New Roman" panose="02020603050405020304" pitchFamily="18" charset="0"/>
                        </a:rPr>
                        <a:t>3-9-2019</a:t>
                      </a:r>
                      <a:endParaRPr lang="en-US" sz="1400" b="0" dirty="0">
                        <a:effectLst/>
                        <a:latin typeface="+mn-lt"/>
                        <a:ea typeface="Times New Roman" panose="02020603050405020304" pitchFamily="18" charset="0"/>
                        <a:cs typeface="Times New Roman" panose="02020603050405020304" pitchFamily="18" charset="0"/>
                      </a:endParaRPr>
                    </a:p>
                  </a:txBody>
                  <a:tcPr marL="0" marR="0" marT="0" marB="0" anchor="ctr"/>
                </a:tc>
                <a:tc>
                  <a:txBody>
                    <a:bodyPr/>
                    <a:lstStyle/>
                    <a:p>
                      <a:pPr marL="75565" marR="0">
                        <a:lnSpc>
                          <a:spcPts val="1290"/>
                        </a:lnSpc>
                        <a:spcBef>
                          <a:spcPts val="435"/>
                        </a:spcBef>
                        <a:spcAft>
                          <a:spcPts val="0"/>
                        </a:spcAft>
                      </a:pPr>
                      <a:r>
                        <a:rPr lang="en-US" sz="1400" b="0" dirty="0" smtClean="0">
                          <a:effectLst/>
                          <a:latin typeface="+mn-lt"/>
                          <a:ea typeface="Times New Roman" panose="02020603050405020304" pitchFamily="18" charset="0"/>
                          <a:cs typeface="Times New Roman" panose="02020603050405020304" pitchFamily="18" charset="0"/>
                        </a:rPr>
                        <a:t>Payment is debited in the bank</a:t>
                      </a:r>
                      <a:r>
                        <a:rPr lang="en-US" sz="1400" b="0" baseline="0" dirty="0" smtClean="0">
                          <a:effectLst/>
                          <a:latin typeface="+mn-lt"/>
                          <a:ea typeface="Times New Roman" panose="02020603050405020304" pitchFamily="18" charset="0"/>
                          <a:cs typeface="Times New Roman" panose="02020603050405020304" pitchFamily="18" charset="0"/>
                        </a:rPr>
                        <a:t> account of </a:t>
                      </a:r>
                      <a:r>
                        <a:rPr lang="en-US" sz="1400" b="0" baseline="0" dirty="0" smtClean="0">
                          <a:effectLst/>
                          <a:latin typeface="+mn-lt"/>
                          <a:ea typeface="Times New Roman" panose="02020603050405020304" pitchFamily="18" charset="0"/>
                          <a:cs typeface="Times New Roman" panose="02020603050405020304" pitchFamily="18" charset="0"/>
                        </a:rPr>
                        <a:t>recipient</a:t>
                      </a:r>
                      <a:endParaRPr lang="en-US" sz="1400" b="0" dirty="0">
                        <a:effectLst/>
                        <a:latin typeface="+mn-lt"/>
                        <a:ea typeface="Times New Roman" panose="02020603050405020304" pitchFamily="18" charset="0"/>
                        <a:cs typeface="Times New Roman" panose="02020603050405020304" pitchFamily="18" charset="0"/>
                      </a:endParaRPr>
                    </a:p>
                  </a:txBody>
                  <a:tcPr marL="0" marR="0" marT="0" marB="0" anchor="ctr"/>
                </a:tc>
              </a:tr>
            </a:tbl>
          </a:graphicData>
        </a:graphic>
      </p:graphicFrame>
      <p:sp>
        <p:nvSpPr>
          <p:cNvPr id="7" name="Text Placeholder 6"/>
          <p:cNvSpPr>
            <a:spLocks noGrp="1"/>
          </p:cNvSpPr>
          <p:nvPr>
            <p:ph type="body" sz="quarter" idx="3"/>
          </p:nvPr>
        </p:nvSpPr>
        <p:spPr>
          <a:xfrm>
            <a:off x="6208712" y="2753438"/>
            <a:ext cx="4825159" cy="576262"/>
          </a:xfrm>
        </p:spPr>
        <p:txBody>
          <a:bodyPr/>
          <a:lstStyle/>
          <a:p>
            <a:r>
              <a:rPr lang="en-US" dirty="0" smtClean="0"/>
              <a:t>Solution</a:t>
            </a:r>
            <a:endParaRPr lang="en-US" dirty="0"/>
          </a:p>
        </p:txBody>
      </p:sp>
      <p:graphicFrame>
        <p:nvGraphicFramePr>
          <p:cNvPr id="9" name="Content Placeholder 8"/>
          <p:cNvGraphicFramePr>
            <a:graphicFrameLocks noGrp="1"/>
          </p:cNvGraphicFramePr>
          <p:nvPr>
            <p:ph sz="quarter" idx="4"/>
            <p:extLst>
              <p:ext uri="{D42A27DB-BD31-4B8C-83A1-F6EECF244321}">
                <p14:modId xmlns:p14="http://schemas.microsoft.com/office/powerpoint/2010/main" val="1236373920"/>
              </p:ext>
            </p:extLst>
          </p:nvPr>
        </p:nvGraphicFramePr>
        <p:xfrm>
          <a:off x="6209458" y="3276658"/>
          <a:ext cx="5982542" cy="3436365"/>
        </p:xfrm>
        <a:graphic>
          <a:graphicData uri="http://schemas.openxmlformats.org/drawingml/2006/table">
            <a:tbl>
              <a:tblPr firstRow="1" bandRow="1">
                <a:tableStyleId>{D113A9D2-9D6B-4929-AA2D-F23B5EE8CBE7}</a:tableStyleId>
              </a:tblPr>
              <a:tblGrid>
                <a:gridCol w="4647840"/>
                <a:gridCol w="1334702"/>
              </a:tblGrid>
              <a:tr h="299612">
                <a:tc>
                  <a:txBody>
                    <a:bodyPr/>
                    <a:lstStyle/>
                    <a:p>
                      <a:r>
                        <a:rPr lang="en-US" sz="1400" dirty="0" smtClean="0"/>
                        <a:t>Event</a:t>
                      </a:r>
                      <a:endParaRPr lang="en-US"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400" dirty="0" smtClean="0"/>
                        <a:t>Date</a:t>
                      </a:r>
                      <a:endParaRPr lang="en-US"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586655">
                <a:tc>
                  <a:txBody>
                    <a:bodyPr/>
                    <a:lstStyle/>
                    <a:p>
                      <a:r>
                        <a:rPr lang="en-US" sz="1400" dirty="0" smtClean="0"/>
                        <a:t>Date of receipt of goods</a:t>
                      </a:r>
                      <a:endParaRPr lang="en-US"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400" dirty="0" smtClean="0"/>
                        <a:t>12-8-2019</a:t>
                      </a:r>
                      <a:endParaRPr lang="en-US"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305725">
                <a:tc>
                  <a:txBody>
                    <a:bodyPr/>
                    <a:lstStyle/>
                    <a:p>
                      <a:r>
                        <a:rPr lang="en-US" sz="1400" dirty="0" smtClean="0"/>
                        <a:t>Date of payment as entered in books of account</a:t>
                      </a:r>
                      <a:r>
                        <a:rPr lang="en-US" sz="1400" baseline="0" dirty="0" smtClean="0"/>
                        <a:t> of </a:t>
                      </a:r>
                      <a:r>
                        <a:rPr lang="en-US" sz="1400" baseline="0" dirty="0" smtClean="0"/>
                        <a:t>recipient i.e. 1-9-2019  OR</a:t>
                      </a:r>
                    </a:p>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Date </a:t>
                      </a:r>
                      <a:r>
                        <a:rPr lang="en-US" sz="1400" dirty="0" smtClean="0"/>
                        <a:t>on which </a:t>
                      </a:r>
                      <a:r>
                        <a:rPr lang="en-US" sz="1400" dirty="0" smtClean="0">
                          <a:effectLst/>
                        </a:rPr>
                        <a:t>Payment is debited in the bank</a:t>
                      </a:r>
                      <a:r>
                        <a:rPr lang="en-US" sz="1400" baseline="0" dirty="0" smtClean="0">
                          <a:effectLst/>
                        </a:rPr>
                        <a:t> account of </a:t>
                      </a:r>
                      <a:r>
                        <a:rPr lang="en-US" sz="1400" baseline="0" dirty="0" smtClean="0">
                          <a:effectLst/>
                        </a:rPr>
                        <a:t>recipient i.e. 3-9-2019; whichever is earlier</a:t>
                      </a:r>
                      <a:br>
                        <a:rPr lang="en-US" sz="1400" baseline="0" dirty="0" smtClean="0">
                          <a:effectLst/>
                        </a:rPr>
                      </a:br>
                      <a:r>
                        <a:rPr lang="en-US" sz="1400" baseline="0" dirty="0" smtClean="0">
                          <a:effectLst/>
                        </a:rPr>
                        <a:t>DATE OF PAYMENT</a:t>
                      </a:r>
                      <a:endParaRPr lang="en-US" sz="1400" dirty="0" smtClean="0">
                        <a:effectLs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400" dirty="0" smtClean="0"/>
                        <a:t>1-9-2019</a:t>
                      </a:r>
                      <a:endParaRPr lang="en-US"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586655">
                <a:tc>
                  <a:txBody>
                    <a:bodyPr/>
                    <a:lstStyle/>
                    <a:p>
                      <a:r>
                        <a:rPr lang="en-US" sz="1400" dirty="0" smtClean="0"/>
                        <a:t>Date immediately following 30 days from date of issue of invoice (i.e. 31</a:t>
                      </a:r>
                      <a:r>
                        <a:rPr lang="en-US" sz="1400" baseline="30000" dirty="0" smtClean="0"/>
                        <a:t>st</a:t>
                      </a:r>
                      <a:r>
                        <a:rPr lang="en-US" sz="1400" dirty="0" smtClean="0"/>
                        <a:t> day)</a:t>
                      </a:r>
                      <a:endParaRPr lang="en-US"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400" dirty="0" smtClean="0"/>
                        <a:t>2-8-2019</a:t>
                      </a:r>
                      <a:endParaRPr lang="en-US"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586655">
                <a:tc>
                  <a:txBody>
                    <a:bodyPr/>
                    <a:lstStyle/>
                    <a:p>
                      <a:r>
                        <a:rPr lang="en-US" sz="1400" dirty="0" smtClean="0"/>
                        <a:t>Time of Supply as</a:t>
                      </a:r>
                      <a:r>
                        <a:rPr lang="en-US" sz="1400" baseline="0" dirty="0" smtClean="0"/>
                        <a:t> per Section 12(3)</a:t>
                      </a:r>
                      <a:br>
                        <a:rPr lang="en-US" sz="1400" baseline="0" dirty="0" smtClean="0"/>
                      </a:br>
                      <a:r>
                        <a:rPr lang="en-US" sz="1400" baseline="0" dirty="0" smtClean="0"/>
                        <a:t>Earliest of the above</a:t>
                      </a:r>
                      <a:endParaRPr lang="en-US"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400" dirty="0" smtClean="0"/>
                        <a:t>2-8-2019</a:t>
                      </a:r>
                      <a:endParaRPr lang="en-US" sz="1400"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0" y="2373305"/>
            <a:ext cx="12192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CA" sz="1400" b="0" i="0" u="none" strike="noStrike" cap="none" normalizeH="0" baseline="0" dirty="0" smtClean="0">
                <a:ln>
                  <a:noFill/>
                </a:ln>
                <a:solidFill>
                  <a:srgbClr val="000000"/>
                </a:solidFill>
                <a:effectLst/>
                <a:ea typeface="Times New Roman" panose="02020603050405020304" pitchFamily="18" charset="0"/>
                <a:cs typeface="Segoe UI Italic" panose="020B0502040204090203" pitchFamily="34" charset="0"/>
              </a:rPr>
              <a:t>The following data is noted from the</a:t>
            </a:r>
            <a:r>
              <a:rPr kumimoji="0" lang="en-CA" sz="1400" b="0" i="0" u="none" strike="noStrike" cap="none" normalizeH="0" dirty="0" smtClean="0">
                <a:ln>
                  <a:noFill/>
                </a:ln>
                <a:solidFill>
                  <a:srgbClr val="000000"/>
                </a:solidFill>
                <a:effectLst/>
                <a:ea typeface="Times New Roman" panose="02020603050405020304" pitchFamily="18" charset="0"/>
                <a:cs typeface="Segoe UI Italic" panose="020B0502040204090203" pitchFamily="34" charset="0"/>
              </a:rPr>
              <a:t> records of X Ltd. (supplier)</a:t>
            </a:r>
            <a:r>
              <a:rPr lang="en-CA" sz="1400" dirty="0" smtClean="0">
                <a:solidFill>
                  <a:srgbClr val="000000"/>
                </a:solidFill>
                <a:ea typeface="Times New Roman" panose="02020603050405020304" pitchFamily="18" charset="0"/>
                <a:cs typeface="Segoe UI Italic" panose="020B0502040204090203" pitchFamily="34" charset="0"/>
              </a:rPr>
              <a:t> and Y Ltd. (recipient of goods covered under reverse charge mechanism). </a:t>
            </a:r>
            <a:r>
              <a:rPr kumimoji="0" lang="en-CA" sz="1400" b="0" i="0" u="none" strike="noStrike" cap="none" normalizeH="0" baseline="0" dirty="0" smtClean="0">
                <a:ln>
                  <a:noFill/>
                </a:ln>
                <a:solidFill>
                  <a:srgbClr val="000000"/>
                </a:solidFill>
                <a:effectLst/>
                <a:ea typeface="Times New Roman" panose="02020603050405020304" pitchFamily="18" charset="0"/>
                <a:cs typeface="Segoe UI Italic" panose="020B0502040204090203" pitchFamily="34" charset="0"/>
              </a:rPr>
              <a:t>Determine the time of supply of goods from the given information.</a:t>
            </a:r>
            <a:endParaRPr kumimoji="0" lang="en-US" sz="1400" b="0" i="0" u="none" strike="noStrike" cap="none" normalizeH="0" baseline="0" dirty="0" smtClean="0">
              <a:ln>
                <a:noFill/>
              </a:ln>
              <a:solidFill>
                <a:schemeClr val="tx1"/>
              </a:solidFill>
              <a:effectLst/>
            </a:endParaRPr>
          </a:p>
        </p:txBody>
      </p:sp>
      <p:graphicFrame>
        <p:nvGraphicFramePr>
          <p:cNvPr id="10" name="Table 9"/>
          <p:cNvGraphicFramePr>
            <a:graphicFrameLocks noGrp="1"/>
          </p:cNvGraphicFramePr>
          <p:nvPr>
            <p:extLst>
              <p:ext uri="{D42A27DB-BD31-4B8C-83A1-F6EECF244321}">
                <p14:modId xmlns:p14="http://schemas.microsoft.com/office/powerpoint/2010/main" val="3485595349"/>
              </p:ext>
            </p:extLst>
          </p:nvPr>
        </p:nvGraphicFramePr>
        <p:xfrm>
          <a:off x="12490101" y="602901"/>
          <a:ext cx="208280" cy="365760"/>
        </p:xfrm>
        <a:graphic>
          <a:graphicData uri="http://schemas.openxmlformats.org/drawingml/2006/table">
            <a:tbl>
              <a:tblPr/>
              <a:tblGrid>
                <a:gridCol w="208280"/>
              </a:tblGrid>
              <a:tr h="0">
                <a:tc>
                  <a:txBody>
                    <a:bodyPr/>
                    <a:lstStyle/>
                    <a:p>
                      <a:endParaRPr lang="en-US" dirty="0"/>
                    </a:p>
                  </a:txBody>
                  <a:tcPr>
                    <a:lnL w="12700" cmpd="sng">
                      <a:solidFill>
                        <a:schemeClr val="bg1"/>
                      </a:solidFill>
                      <a:prstDash val="solid"/>
                    </a:lnL>
                    <a:lnR w="12700" cmpd="sng">
                      <a:solidFill>
                        <a:schemeClr val="bg1"/>
                      </a:solidFill>
                      <a:prstDash val="solid"/>
                    </a:lnR>
                    <a:lnT w="12700" cmpd="sng">
                      <a:solidFill>
                        <a:schemeClr val="bg1"/>
                      </a:solidFill>
                      <a:prstDash val="solid"/>
                    </a:lnT>
                    <a:lnB w="12700" cmpd="sng">
                      <a:solidFill>
                        <a:schemeClr val="bg1"/>
                      </a:solidFill>
                      <a:prstDash val="solid"/>
                    </a:lnB>
                  </a:tcPr>
                </a:tc>
              </a:tr>
            </a:tbl>
          </a:graphicData>
        </a:graphic>
      </p:graphicFrame>
    </p:spTree>
    <p:extLst>
      <p:ext uri="{BB962C8B-B14F-4D97-AF65-F5344CB8AC3E}">
        <p14:creationId xmlns:p14="http://schemas.microsoft.com/office/powerpoint/2010/main" val="42538480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888" y="452387"/>
            <a:ext cx="11194181" cy="1453415"/>
          </a:xfrm>
        </p:spPr>
        <p:txBody>
          <a:bodyPr/>
          <a:lstStyle/>
          <a:p>
            <a:pPr algn="ctr"/>
            <a:r>
              <a:rPr lang="en-IN" b="1" dirty="0"/>
              <a:t>Time of Supply of Services</a:t>
            </a:r>
            <a:r>
              <a:rPr lang="en-IN" b="1" dirty="0">
                <a:solidFill>
                  <a:schemeClr val="tx2"/>
                </a:solidFill>
                <a:effectLst>
                  <a:outerShdw blurRad="63500" dist="38100" dir="5400000" algn="t" rotWithShape="0">
                    <a:prstClr val="black">
                      <a:alpha val="25000"/>
                    </a:prstClr>
                  </a:outerShdw>
                </a:effectLst>
              </a:rPr>
              <a:t> </a:t>
            </a:r>
            <a:r>
              <a:rPr lang="en-IN" b="1" dirty="0"/>
              <a:t>– Sec 13(2)</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80862717"/>
              </p:ext>
            </p:extLst>
          </p:nvPr>
        </p:nvGraphicFramePr>
        <p:xfrm>
          <a:off x="-19251" y="2184935"/>
          <a:ext cx="12192000" cy="39607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115502" y="6063916"/>
            <a:ext cx="11944951" cy="923330"/>
          </a:xfrm>
          <a:prstGeom prst="rect">
            <a:avLst/>
          </a:prstGeom>
          <a:noFill/>
        </p:spPr>
        <p:txBody>
          <a:bodyPr wrap="square" rtlCol="0">
            <a:spAutoFit/>
          </a:bodyPr>
          <a:lstStyle/>
          <a:p>
            <a:r>
              <a:rPr lang="en-US" i="1" dirty="0"/>
              <a:t>Where payment of </a:t>
            </a:r>
            <a:r>
              <a:rPr lang="en-IN" dirty="0">
                <a:ea typeface="Calibri" panose="020F0502020204030204" pitchFamily="34" charset="0"/>
                <a:cs typeface="Times New Roman" panose="02020603050405020304" pitchFamily="18" charset="0"/>
              </a:rPr>
              <a:t> </a:t>
            </a:r>
            <a:r>
              <a:rPr lang="en-IN" dirty="0">
                <a:latin typeface="Cambria Math" panose="02040503050406030204" pitchFamily="18" charset="0"/>
                <a:ea typeface="Cambria Math" panose="02040503050406030204" pitchFamily="18" charset="0"/>
                <a:cs typeface="Times New Roman" panose="02020603050405020304" pitchFamily="18" charset="0"/>
              </a:rPr>
              <a:t>₹</a:t>
            </a:r>
            <a:r>
              <a:rPr lang="en-IN" dirty="0">
                <a:ea typeface="Calibri" panose="020F0502020204030204" pitchFamily="34" charset="0"/>
                <a:cs typeface="Times New Roman" panose="02020603050405020304" pitchFamily="18" charset="0"/>
              </a:rPr>
              <a:t> </a:t>
            </a:r>
            <a:r>
              <a:rPr lang="en-US" i="1" dirty="0" smtClean="0"/>
              <a:t>1000</a:t>
            </a:r>
            <a:r>
              <a:rPr lang="en-US" i="1" dirty="0"/>
              <a:t>/- is received in excess, then time of supply for goods or services at the option of supplier is date of issue of invoice (Proviso to section 13(2)).</a:t>
            </a:r>
            <a:endParaRPr lang="en-IN" i="1" dirty="0"/>
          </a:p>
          <a:p>
            <a:endParaRPr lang="en-US" dirty="0"/>
          </a:p>
        </p:txBody>
      </p:sp>
    </p:spTree>
    <p:extLst>
      <p:ext uri="{BB962C8B-B14F-4D97-AF65-F5344CB8AC3E}">
        <p14:creationId xmlns:p14="http://schemas.microsoft.com/office/powerpoint/2010/main" val="27252571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IN" b="1" dirty="0"/>
              <a:t>Time of Supply of </a:t>
            </a:r>
            <a:r>
              <a:rPr lang="en-IN" b="1" dirty="0" smtClean="0"/>
              <a:t>Services</a:t>
            </a:r>
            <a:endParaRPr lang="en-US" dirty="0"/>
          </a:p>
        </p:txBody>
      </p:sp>
      <p:sp>
        <p:nvSpPr>
          <p:cNvPr id="16" name="Horizontal Scroll 15"/>
          <p:cNvSpPr/>
          <p:nvPr/>
        </p:nvSpPr>
        <p:spPr>
          <a:xfrm>
            <a:off x="0" y="1327150"/>
            <a:ext cx="12192000" cy="5823283"/>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313" lvl="0" indent="0" algn="just"/>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524356346"/>
              </p:ext>
            </p:extLst>
          </p:nvPr>
        </p:nvGraphicFramePr>
        <p:xfrm>
          <a:off x="1013821" y="3969283"/>
          <a:ext cx="10635994" cy="2270760"/>
        </p:xfrm>
        <a:graphic>
          <a:graphicData uri="http://schemas.openxmlformats.org/drawingml/2006/table">
            <a:tbl>
              <a:tblPr firstRow="1" bandRow="1">
                <a:tableStyleId>{5C22544A-7EE6-4342-B048-85BDC9FD1C3A}</a:tableStyleId>
              </a:tblPr>
              <a:tblGrid>
                <a:gridCol w="5317997"/>
                <a:gridCol w="5317997"/>
              </a:tblGrid>
              <a:tr h="370840">
                <a:tc gridSpan="2">
                  <a:txBody>
                    <a:bodyPr/>
                    <a:lstStyle/>
                    <a:p>
                      <a:pPr marL="0" lvl="0" indent="0" algn="ctr">
                        <a:buFont typeface="Wingdings" panose="05000000000000000000" pitchFamily="2" charset="2"/>
                        <a:buNone/>
                      </a:pPr>
                      <a:r>
                        <a:rPr lang="en-US" b="1" dirty="0" smtClean="0"/>
                        <a:t>Continuous Supply</a:t>
                      </a:r>
                      <a:r>
                        <a:rPr lang="en-US" b="1" baseline="0" dirty="0" smtClean="0"/>
                        <a:t> of Services</a:t>
                      </a:r>
                      <a:endParaRPr lang="en-US" b="1" dirty="0" smtClean="0"/>
                    </a:p>
                  </a:txBody>
                  <a:tcPr/>
                </a:tc>
                <a:tc hMerge="1">
                  <a:txBody>
                    <a:bodyPr/>
                    <a:lstStyle/>
                    <a:p>
                      <a:pPr algn="ctr"/>
                      <a:endParaRPr lang="en-US" dirty="0"/>
                    </a:p>
                  </a:txBody>
                  <a:tcPr/>
                </a:tc>
              </a:tr>
              <a:tr h="370840">
                <a:tc>
                  <a:txBody>
                    <a:bodyPr/>
                    <a:lstStyle/>
                    <a:p>
                      <a:pPr algn="ctr"/>
                      <a:r>
                        <a:rPr lang="en-US" sz="1600" b="1" dirty="0" smtClean="0"/>
                        <a:t>Situation regarding due date of payment</a:t>
                      </a:r>
                      <a:endParaRPr lang="en-US" sz="1600" b="1" dirty="0"/>
                    </a:p>
                  </a:txBody>
                  <a:tcPr/>
                </a:tc>
                <a:tc>
                  <a:txBody>
                    <a:bodyPr/>
                    <a:lstStyle/>
                    <a:p>
                      <a:pPr algn="ctr"/>
                      <a:r>
                        <a:rPr lang="en-US" sz="1600" b="1" dirty="0" smtClean="0"/>
                        <a:t>Invoice shall be issued</a:t>
                      </a:r>
                      <a:endParaRPr lang="en-US" sz="1600" b="1" dirty="0"/>
                    </a:p>
                  </a:txBody>
                  <a:tcPr/>
                </a:tc>
              </a:tr>
              <a:tr h="370840">
                <a:tc>
                  <a:txBody>
                    <a:bodyPr/>
                    <a:lstStyle/>
                    <a:p>
                      <a:pPr algn="ctr"/>
                      <a:r>
                        <a:rPr lang="en-US" sz="1600" dirty="0" smtClean="0"/>
                        <a:t>Due date of payment is </a:t>
                      </a:r>
                      <a:r>
                        <a:rPr lang="en-US" sz="1600" b="1" dirty="0" smtClean="0"/>
                        <a:t>ascertainable</a:t>
                      </a:r>
                      <a:r>
                        <a:rPr lang="en-US" sz="1600" dirty="0" smtClean="0"/>
                        <a:t> from the contract</a:t>
                      </a:r>
                      <a:endParaRPr lang="en-US" sz="1600" dirty="0"/>
                    </a:p>
                  </a:txBody>
                  <a:tcPr/>
                </a:tc>
                <a:tc>
                  <a:txBody>
                    <a:bodyPr/>
                    <a:lstStyle/>
                    <a:p>
                      <a:pPr algn="ctr"/>
                      <a:r>
                        <a:rPr lang="en-US" sz="1600" dirty="0" smtClean="0"/>
                        <a:t>On or before the due date of Payment</a:t>
                      </a:r>
                      <a:endParaRPr lang="en-US" sz="1600" dirty="0"/>
                    </a:p>
                  </a:txBody>
                  <a:tcPr/>
                </a:tc>
              </a:tr>
              <a:tr h="370840">
                <a:tc>
                  <a:txBody>
                    <a:bodyPr/>
                    <a:lstStyle/>
                    <a:p>
                      <a:pPr algn="ctr"/>
                      <a:r>
                        <a:rPr lang="en-US" sz="1600" dirty="0" smtClean="0"/>
                        <a:t>Due date of payment is </a:t>
                      </a:r>
                      <a:r>
                        <a:rPr lang="en-US" sz="1600" b="1" dirty="0" smtClean="0"/>
                        <a:t>not ascertainable </a:t>
                      </a:r>
                      <a:r>
                        <a:rPr lang="en-US" sz="1600" dirty="0" smtClean="0"/>
                        <a:t>from the contract</a:t>
                      </a:r>
                      <a:endParaRPr lang="en-US" sz="1600" dirty="0"/>
                    </a:p>
                  </a:txBody>
                  <a:tcPr/>
                </a:tc>
                <a:tc>
                  <a:txBody>
                    <a:bodyPr/>
                    <a:lstStyle/>
                    <a:p>
                      <a:pPr algn="ctr"/>
                      <a:r>
                        <a:rPr lang="en-US" sz="1600" dirty="0" smtClean="0"/>
                        <a:t>Before or at the time when the supplier of service receives the payment</a:t>
                      </a:r>
                      <a:endParaRPr lang="en-US" sz="1600" dirty="0"/>
                    </a:p>
                  </a:txBody>
                  <a:tcPr/>
                </a:tc>
              </a:tr>
              <a:tr h="370840">
                <a:tc>
                  <a:txBody>
                    <a:bodyPr/>
                    <a:lstStyle/>
                    <a:p>
                      <a:pPr algn="ctr"/>
                      <a:r>
                        <a:rPr lang="en-US" sz="1600" dirty="0" smtClean="0"/>
                        <a:t>When payment is </a:t>
                      </a:r>
                      <a:r>
                        <a:rPr lang="en-US" sz="1600" b="1" dirty="0" smtClean="0"/>
                        <a:t>linked to completion </a:t>
                      </a:r>
                      <a:r>
                        <a:rPr lang="en-US" sz="1600" dirty="0" smtClean="0"/>
                        <a:t>of the </a:t>
                      </a:r>
                      <a:r>
                        <a:rPr lang="en-US" sz="1600" b="1" dirty="0" smtClean="0"/>
                        <a:t>event</a:t>
                      </a:r>
                      <a:endParaRPr lang="en-US" sz="1600" b="1" dirty="0"/>
                    </a:p>
                  </a:txBody>
                  <a:tcPr/>
                </a:tc>
                <a:tc>
                  <a:txBody>
                    <a:bodyPr/>
                    <a:lstStyle/>
                    <a:p>
                      <a:pPr algn="ctr"/>
                      <a:r>
                        <a:rPr lang="en-US" sz="1600" dirty="0" smtClean="0"/>
                        <a:t>On or before the date of completion of that event.</a:t>
                      </a:r>
                      <a:endParaRPr lang="en-US" sz="1600" dirty="0"/>
                    </a:p>
                  </a:txBody>
                  <a:tcPr/>
                </a:tc>
              </a:tr>
            </a:tbl>
          </a:graphicData>
        </a:graphic>
      </p:graphicFrame>
      <p:sp>
        <p:nvSpPr>
          <p:cNvPr id="18" name="TextBox 17"/>
          <p:cNvSpPr txBox="1"/>
          <p:nvPr/>
        </p:nvSpPr>
        <p:spPr>
          <a:xfrm>
            <a:off x="712269" y="2207466"/>
            <a:ext cx="11373853" cy="2031325"/>
          </a:xfrm>
          <a:prstGeom prst="rect">
            <a:avLst/>
          </a:prstGeom>
          <a:noFill/>
        </p:spPr>
        <p:txBody>
          <a:bodyPr wrap="square" rtlCol="0">
            <a:spAutoFit/>
          </a:bodyPr>
          <a:lstStyle/>
          <a:p>
            <a:pPr lvl="0" algn="just"/>
            <a:r>
              <a:rPr lang="en-US" b="1" u="sng" dirty="0" smtClean="0"/>
              <a:t>*Time of issue of invoice </a:t>
            </a:r>
            <a:r>
              <a:rPr lang="en-US" u="sng" dirty="0" smtClean="0"/>
              <a:t>in the case </a:t>
            </a:r>
            <a:r>
              <a:rPr lang="en-US" b="1" u="sng" dirty="0" smtClean="0"/>
              <a:t>of </a:t>
            </a:r>
            <a:r>
              <a:rPr lang="en-US" b="1" u="sng" dirty="0"/>
              <a:t>S</a:t>
            </a:r>
            <a:r>
              <a:rPr lang="en-US" b="1" u="sng" dirty="0" smtClean="0"/>
              <a:t>upply of Services </a:t>
            </a:r>
            <a:r>
              <a:rPr lang="en-US" u="sng" dirty="0" smtClean="0"/>
              <a:t>by the supplier [Section 31(2)]:</a:t>
            </a:r>
          </a:p>
          <a:p>
            <a:pPr lvl="0" algn="just"/>
            <a:endParaRPr lang="en-US" u="sng" dirty="0" smtClean="0"/>
          </a:p>
          <a:p>
            <a:pPr marL="285750" lvl="0" indent="-285750" algn="just">
              <a:buFont typeface="Wingdings" panose="05000000000000000000" pitchFamily="2" charset="2"/>
              <a:buChar char="v"/>
            </a:pPr>
            <a:r>
              <a:rPr lang="en-US" dirty="0" smtClean="0"/>
              <a:t>Tax </a:t>
            </a:r>
            <a:r>
              <a:rPr lang="en-US" dirty="0"/>
              <a:t>invoice is to be </a:t>
            </a:r>
            <a:r>
              <a:rPr lang="en-US" dirty="0" smtClean="0"/>
              <a:t>issued </a:t>
            </a:r>
            <a:r>
              <a:rPr lang="en-US" b="1" dirty="0" smtClean="0"/>
              <a:t>before or after</a:t>
            </a:r>
            <a:r>
              <a:rPr lang="en-US" dirty="0" smtClean="0"/>
              <a:t> the provision of service, but </a:t>
            </a:r>
            <a:r>
              <a:rPr lang="en-US" b="1" dirty="0"/>
              <a:t>within 30 days</a:t>
            </a:r>
            <a:r>
              <a:rPr lang="en-US" dirty="0"/>
              <a:t> from the date of supply of services. </a:t>
            </a:r>
            <a:endParaRPr lang="en-US" dirty="0" smtClean="0"/>
          </a:p>
          <a:p>
            <a:pPr marL="285750" lvl="0" indent="-285750" algn="just">
              <a:buFont typeface="Wingdings" panose="05000000000000000000" pitchFamily="2" charset="2"/>
              <a:buChar char="v"/>
            </a:pPr>
            <a:r>
              <a:rPr lang="en-US" dirty="0" smtClean="0"/>
              <a:t>In case of insurer/banking company/financial institutions/NBFCs</a:t>
            </a:r>
            <a:r>
              <a:rPr lang="en-US" dirty="0"/>
              <a:t>, this </a:t>
            </a:r>
            <a:r>
              <a:rPr lang="en-US" b="1" dirty="0"/>
              <a:t>limit is 45 days</a:t>
            </a:r>
            <a:r>
              <a:rPr lang="en-US" dirty="0"/>
              <a:t> from the date of supply of </a:t>
            </a:r>
            <a:r>
              <a:rPr lang="en-US" dirty="0" smtClean="0"/>
              <a:t>services.</a:t>
            </a:r>
          </a:p>
          <a:p>
            <a:pPr marL="285750" lvl="0" indent="-285750" algn="just">
              <a:buFont typeface="Wingdings" panose="05000000000000000000" pitchFamily="2" charset="2"/>
              <a:buChar char="v"/>
            </a:pPr>
            <a:endParaRPr lang="en-US" dirty="0"/>
          </a:p>
        </p:txBody>
      </p:sp>
      <p:sp>
        <p:nvSpPr>
          <p:cNvPr id="3" name="TextBox 2"/>
          <p:cNvSpPr txBox="1"/>
          <p:nvPr/>
        </p:nvSpPr>
        <p:spPr>
          <a:xfrm>
            <a:off x="712268" y="6294922"/>
            <a:ext cx="11479731"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285750" indent="-285750">
              <a:buFont typeface="Wingdings" panose="05000000000000000000" pitchFamily="2" charset="2"/>
              <a:buChar char="v"/>
            </a:pPr>
            <a:r>
              <a:rPr lang="en-US" dirty="0" smtClean="0">
                <a:solidFill>
                  <a:schemeClr val="tx1"/>
                </a:solidFill>
              </a:rPr>
              <a:t>When services are terminated in between before the completion of supply- invoice should be issued at the time when supply ceases.</a:t>
            </a:r>
            <a:endParaRPr lang="en-US" dirty="0">
              <a:solidFill>
                <a:schemeClr val="tx1"/>
              </a:solidFill>
            </a:endParaRPr>
          </a:p>
        </p:txBody>
      </p:sp>
    </p:spTree>
    <p:extLst>
      <p:ext uri="{BB962C8B-B14F-4D97-AF65-F5344CB8AC3E}">
        <p14:creationId xmlns:p14="http://schemas.microsoft.com/office/powerpoint/2010/main" val="1779477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t>Time of Supply of </a:t>
            </a:r>
            <a:r>
              <a:rPr lang="en-IN" b="1" dirty="0" smtClean="0"/>
              <a:t>Services</a:t>
            </a:r>
            <a:r>
              <a:rPr lang="en-IN" b="1" dirty="0" smtClean="0"/>
              <a:t/>
            </a:r>
            <a:br>
              <a:rPr lang="en-IN" b="1" dirty="0" smtClean="0"/>
            </a:br>
            <a:r>
              <a:rPr lang="en-IN" b="1" dirty="0" smtClean="0"/>
              <a:t>Illustration</a:t>
            </a:r>
            <a:endParaRPr lang="en-US" dirty="0"/>
          </a:p>
        </p:txBody>
      </p:sp>
      <p:sp>
        <p:nvSpPr>
          <p:cNvPr id="6" name="Text Placeholder 5"/>
          <p:cNvSpPr>
            <a:spLocks noGrp="1"/>
          </p:cNvSpPr>
          <p:nvPr>
            <p:ph type="body" idx="1"/>
          </p:nvPr>
        </p:nvSpPr>
        <p:spPr>
          <a:xfrm>
            <a:off x="96670" y="2753438"/>
            <a:ext cx="6112042" cy="576262"/>
          </a:xfrm>
        </p:spPr>
        <p:txBody>
          <a:bodyPr/>
          <a:lstStyle/>
          <a:p>
            <a:r>
              <a:rPr lang="en-US" dirty="0" smtClean="0"/>
              <a:t>Question</a:t>
            </a:r>
            <a:endParaRPr lang="en-US" dirty="0"/>
          </a:p>
        </p:txBody>
      </p:sp>
      <p:graphicFrame>
        <p:nvGraphicFramePr>
          <p:cNvPr id="4" name="Content Placeholder 3"/>
          <p:cNvGraphicFramePr>
            <a:graphicFrameLocks noGrp="1"/>
          </p:cNvGraphicFramePr>
          <p:nvPr>
            <p:ph sz="half" idx="2"/>
            <p:extLst>
              <p:ext uri="{D42A27DB-BD31-4B8C-83A1-F6EECF244321}">
                <p14:modId xmlns:p14="http://schemas.microsoft.com/office/powerpoint/2010/main" val="1444516931"/>
              </p:ext>
            </p:extLst>
          </p:nvPr>
        </p:nvGraphicFramePr>
        <p:xfrm>
          <a:off x="417" y="3276658"/>
          <a:ext cx="6123755" cy="3361992"/>
        </p:xfrm>
        <a:graphic>
          <a:graphicData uri="http://schemas.openxmlformats.org/drawingml/2006/table">
            <a:tbl>
              <a:tblPr firstRow="1" firstCol="1" bandRow="1">
                <a:tableStyleId>{D113A9D2-9D6B-4929-AA2D-F23B5EE8CBE7}</a:tableStyleId>
              </a:tblPr>
              <a:tblGrid>
                <a:gridCol w="1135047"/>
                <a:gridCol w="4988708"/>
              </a:tblGrid>
              <a:tr h="1240079">
                <a:tc>
                  <a:txBody>
                    <a:bodyPr/>
                    <a:lstStyle/>
                    <a:p>
                      <a:pPr marL="180975" marR="0">
                        <a:lnSpc>
                          <a:spcPts val="1290"/>
                        </a:lnSpc>
                        <a:spcBef>
                          <a:spcPts val="365"/>
                        </a:spcBef>
                        <a:spcAft>
                          <a:spcPts val="0"/>
                        </a:spcAft>
                      </a:pPr>
                      <a:r>
                        <a:rPr lang="en-CA" sz="1400" b="0" dirty="0" smtClean="0">
                          <a:effectLst/>
                          <a:latin typeface="+mn-lt"/>
                          <a:ea typeface="+mn-ea"/>
                          <a:cs typeface="+mn-cs"/>
                        </a:rPr>
                        <a:t>20-1-2020</a:t>
                      </a:r>
                      <a:endParaRPr lang="en-US" sz="1400" b="0" dirty="0">
                        <a:effectLst/>
                        <a:latin typeface="+mn-lt"/>
                        <a:ea typeface="Times New Roman" panose="02020603050405020304" pitchFamily="18" charset="0"/>
                        <a:cs typeface="Times New Roman" panose="02020603050405020304" pitchFamily="18" charset="0"/>
                      </a:endParaRPr>
                    </a:p>
                  </a:txBody>
                  <a:tcPr marL="0" marR="0" marT="0" marB="0" anchor="ctr"/>
                </a:tc>
                <a:tc>
                  <a:txBody>
                    <a:bodyPr/>
                    <a:lstStyle/>
                    <a:p>
                      <a:pPr marL="75565" marR="0">
                        <a:lnSpc>
                          <a:spcPts val="1290"/>
                        </a:lnSpc>
                        <a:spcBef>
                          <a:spcPts val="290"/>
                        </a:spcBef>
                        <a:spcAft>
                          <a:spcPts val="0"/>
                        </a:spcAft>
                      </a:pPr>
                      <a:r>
                        <a:rPr lang="en-US" sz="1400" b="0" dirty="0" smtClean="0">
                          <a:effectLst/>
                          <a:latin typeface="+mn-lt"/>
                          <a:ea typeface="Times New Roman" panose="02020603050405020304" pitchFamily="18" charset="0"/>
                          <a:cs typeface="Times New Roman" panose="02020603050405020304" pitchFamily="18" charset="0"/>
                        </a:rPr>
                        <a:t>Date of issue </a:t>
                      </a:r>
                      <a:r>
                        <a:rPr lang="en-US" sz="1400" b="0" dirty="0" smtClean="0">
                          <a:effectLst/>
                          <a:latin typeface="+mn-lt"/>
                          <a:ea typeface="Times New Roman" panose="02020603050405020304" pitchFamily="18" charset="0"/>
                          <a:cs typeface="Times New Roman" panose="02020603050405020304" pitchFamily="18" charset="0"/>
                        </a:rPr>
                        <a:t>of invoice </a:t>
                      </a:r>
                      <a:r>
                        <a:rPr lang="en-US" sz="1400" b="0" dirty="0" smtClean="0">
                          <a:effectLst/>
                          <a:latin typeface="+mn-lt"/>
                          <a:ea typeface="Times New Roman" panose="02020603050405020304" pitchFamily="18" charset="0"/>
                          <a:cs typeface="Times New Roman" panose="02020603050405020304" pitchFamily="18" charset="0"/>
                        </a:rPr>
                        <a:t>by the supplier</a:t>
                      </a:r>
                      <a:endParaRPr lang="en-US" sz="1400" b="0" dirty="0">
                        <a:effectLst/>
                        <a:latin typeface="+mn-lt"/>
                        <a:ea typeface="Times New Roman" panose="02020603050405020304" pitchFamily="18" charset="0"/>
                        <a:cs typeface="Times New Roman" panose="02020603050405020304" pitchFamily="18" charset="0"/>
                      </a:endParaRPr>
                    </a:p>
                  </a:txBody>
                  <a:tcPr marL="0" marR="0" marT="0" marB="0" anchor="ctr"/>
                </a:tc>
              </a:tr>
              <a:tr h="688933">
                <a:tc>
                  <a:txBody>
                    <a:bodyPr/>
                    <a:lstStyle/>
                    <a:p>
                      <a:pPr marL="133350" marR="0">
                        <a:lnSpc>
                          <a:spcPts val="1290"/>
                        </a:lnSpc>
                        <a:spcBef>
                          <a:spcPts val="435"/>
                        </a:spcBef>
                        <a:spcAft>
                          <a:spcPts val="0"/>
                        </a:spcAft>
                      </a:pPr>
                      <a:r>
                        <a:rPr lang="en-CA" sz="1400" b="0" spc="5" dirty="0" smtClean="0">
                          <a:effectLst/>
                          <a:latin typeface="+mn-lt"/>
                        </a:rPr>
                        <a:t>17-1-2020</a:t>
                      </a:r>
                      <a:endParaRPr lang="en-US" sz="1400" b="0" dirty="0">
                        <a:effectLst/>
                        <a:latin typeface="+mn-lt"/>
                        <a:ea typeface="Times New Roman" panose="02020603050405020304" pitchFamily="18" charset="0"/>
                        <a:cs typeface="Times New Roman" panose="02020603050405020304" pitchFamily="18" charset="0"/>
                      </a:endParaRPr>
                    </a:p>
                  </a:txBody>
                  <a:tcPr marL="0" marR="0" marT="0" marB="0" anchor="ctr"/>
                </a:tc>
                <a:tc>
                  <a:txBody>
                    <a:bodyPr/>
                    <a:lstStyle/>
                    <a:p>
                      <a:pPr marL="75565" marR="0">
                        <a:lnSpc>
                          <a:spcPts val="1290"/>
                        </a:lnSpc>
                        <a:spcBef>
                          <a:spcPts val="435"/>
                        </a:spcBef>
                        <a:spcAft>
                          <a:spcPts val="0"/>
                        </a:spcAft>
                      </a:pPr>
                      <a:r>
                        <a:rPr lang="en-CA" sz="1400" b="0" dirty="0" smtClean="0">
                          <a:effectLst/>
                          <a:latin typeface="+mn-lt"/>
                        </a:rPr>
                        <a:t>Date of supply of service</a:t>
                      </a:r>
                      <a:endParaRPr lang="en-US" sz="1400" b="0" dirty="0">
                        <a:effectLst/>
                        <a:latin typeface="+mn-lt"/>
                        <a:ea typeface="Times New Roman" panose="02020603050405020304" pitchFamily="18" charset="0"/>
                        <a:cs typeface="Times New Roman" panose="02020603050405020304" pitchFamily="18" charset="0"/>
                      </a:endParaRPr>
                    </a:p>
                  </a:txBody>
                  <a:tcPr marL="0" marR="0" marT="0" marB="0" anchor="ctr"/>
                </a:tc>
              </a:tr>
              <a:tr h="716490">
                <a:tc>
                  <a:txBody>
                    <a:bodyPr/>
                    <a:lstStyle/>
                    <a:p>
                      <a:pPr marL="200025" marR="0">
                        <a:lnSpc>
                          <a:spcPts val="1290"/>
                        </a:lnSpc>
                        <a:spcBef>
                          <a:spcPts val="435"/>
                        </a:spcBef>
                        <a:spcAft>
                          <a:spcPts val="0"/>
                        </a:spcAft>
                      </a:pPr>
                      <a:r>
                        <a:rPr lang="en-CA" sz="1400" b="0" dirty="0" smtClean="0">
                          <a:effectLst/>
                          <a:latin typeface="+mn-lt"/>
                        </a:rPr>
                        <a:t>18-1-2020</a:t>
                      </a:r>
                      <a:endParaRPr lang="en-US" sz="1400" b="0" dirty="0">
                        <a:effectLst/>
                        <a:latin typeface="+mn-lt"/>
                        <a:ea typeface="Times New Roman" panose="02020603050405020304" pitchFamily="18" charset="0"/>
                        <a:cs typeface="Times New Roman" panose="02020603050405020304" pitchFamily="18" charset="0"/>
                      </a:endParaRPr>
                    </a:p>
                  </a:txBody>
                  <a:tcPr marL="0" marR="0" marT="0" marB="0" anchor="ctr"/>
                </a:tc>
                <a:tc>
                  <a:txBody>
                    <a:bodyPr/>
                    <a:lstStyle/>
                    <a:p>
                      <a:pPr marL="75565" marR="0">
                        <a:lnSpc>
                          <a:spcPts val="1290"/>
                        </a:lnSpc>
                        <a:spcBef>
                          <a:spcPts val="435"/>
                        </a:spcBef>
                        <a:spcAft>
                          <a:spcPts val="0"/>
                        </a:spcAft>
                      </a:pPr>
                      <a:r>
                        <a:rPr lang="en-CA" sz="1400" b="0" dirty="0" smtClean="0">
                          <a:effectLst/>
                          <a:latin typeface="+mn-lt"/>
                        </a:rPr>
                        <a:t>Date when payment is entered </a:t>
                      </a:r>
                      <a:r>
                        <a:rPr lang="en-CA" sz="1400" b="0" dirty="0" smtClean="0">
                          <a:effectLst/>
                          <a:latin typeface="+mn-lt"/>
                        </a:rPr>
                        <a:t>in books of </a:t>
                      </a:r>
                      <a:r>
                        <a:rPr lang="en-CA" sz="1400" b="0" dirty="0" smtClean="0">
                          <a:effectLst/>
                          <a:latin typeface="+mn-lt"/>
                        </a:rPr>
                        <a:t>account</a:t>
                      </a:r>
                      <a:endParaRPr lang="en-US" sz="1400" b="0" dirty="0">
                        <a:effectLst/>
                        <a:latin typeface="+mn-lt"/>
                        <a:ea typeface="Times New Roman" panose="02020603050405020304" pitchFamily="18" charset="0"/>
                        <a:cs typeface="Times New Roman" panose="02020603050405020304" pitchFamily="18" charset="0"/>
                      </a:endParaRPr>
                    </a:p>
                  </a:txBody>
                  <a:tcPr marL="0" marR="0" marT="0" marB="0" anchor="ctr"/>
                </a:tc>
              </a:tr>
              <a:tr h="716490">
                <a:tc>
                  <a:txBody>
                    <a:bodyPr/>
                    <a:lstStyle/>
                    <a:p>
                      <a:pPr marL="200025" marR="0">
                        <a:lnSpc>
                          <a:spcPts val="1290"/>
                        </a:lnSpc>
                        <a:spcBef>
                          <a:spcPts val="435"/>
                        </a:spcBef>
                        <a:spcAft>
                          <a:spcPts val="0"/>
                        </a:spcAft>
                      </a:pPr>
                      <a:r>
                        <a:rPr lang="en-US" sz="1400" b="0" dirty="0" smtClean="0">
                          <a:effectLst/>
                          <a:latin typeface="+mn-lt"/>
                          <a:ea typeface="Times New Roman" panose="02020603050405020304" pitchFamily="18" charset="0"/>
                          <a:cs typeface="Times New Roman" panose="02020603050405020304" pitchFamily="18" charset="0"/>
                        </a:rPr>
                        <a:t>17-1-2020</a:t>
                      </a:r>
                      <a:endParaRPr lang="en-US" sz="1400" b="0" dirty="0">
                        <a:effectLst/>
                        <a:latin typeface="+mn-lt"/>
                        <a:ea typeface="Times New Roman" panose="02020603050405020304" pitchFamily="18" charset="0"/>
                        <a:cs typeface="Times New Roman" panose="02020603050405020304" pitchFamily="18" charset="0"/>
                      </a:endParaRPr>
                    </a:p>
                  </a:txBody>
                  <a:tcPr marL="0" marR="0" marT="0" marB="0" anchor="ctr"/>
                </a:tc>
                <a:tc>
                  <a:txBody>
                    <a:bodyPr/>
                    <a:lstStyle/>
                    <a:p>
                      <a:pPr marL="75565" marR="0">
                        <a:lnSpc>
                          <a:spcPts val="1290"/>
                        </a:lnSpc>
                        <a:spcBef>
                          <a:spcPts val="435"/>
                        </a:spcBef>
                        <a:spcAft>
                          <a:spcPts val="0"/>
                        </a:spcAft>
                      </a:pPr>
                      <a:r>
                        <a:rPr lang="en-US" sz="1400" b="0" dirty="0" smtClean="0">
                          <a:effectLst/>
                          <a:latin typeface="+mn-lt"/>
                          <a:ea typeface="Times New Roman" panose="02020603050405020304" pitchFamily="18" charset="0"/>
                          <a:cs typeface="Times New Roman" panose="02020603050405020304" pitchFamily="18" charset="0"/>
                        </a:rPr>
                        <a:t>Date on which payment is credited in bank account</a:t>
                      </a:r>
                      <a:endParaRPr lang="en-US" sz="1400" b="0" dirty="0">
                        <a:effectLst/>
                        <a:latin typeface="+mn-lt"/>
                        <a:ea typeface="Times New Roman" panose="02020603050405020304" pitchFamily="18" charset="0"/>
                        <a:cs typeface="Times New Roman" panose="02020603050405020304" pitchFamily="18" charset="0"/>
                      </a:endParaRPr>
                    </a:p>
                  </a:txBody>
                  <a:tcPr marL="0" marR="0" marT="0" marB="0" anchor="ctr"/>
                </a:tc>
              </a:tr>
            </a:tbl>
          </a:graphicData>
        </a:graphic>
      </p:graphicFrame>
      <p:sp>
        <p:nvSpPr>
          <p:cNvPr id="7" name="Text Placeholder 6"/>
          <p:cNvSpPr>
            <a:spLocks noGrp="1"/>
          </p:cNvSpPr>
          <p:nvPr>
            <p:ph type="body" sz="quarter" idx="3"/>
          </p:nvPr>
        </p:nvSpPr>
        <p:spPr>
          <a:xfrm>
            <a:off x="6208712" y="2753438"/>
            <a:ext cx="4825159" cy="576262"/>
          </a:xfrm>
        </p:spPr>
        <p:txBody>
          <a:bodyPr/>
          <a:lstStyle/>
          <a:p>
            <a:r>
              <a:rPr lang="en-US" dirty="0" smtClean="0"/>
              <a:t>Solution</a:t>
            </a:r>
            <a:endParaRPr lang="en-US" dirty="0"/>
          </a:p>
        </p:txBody>
      </p:sp>
      <p:graphicFrame>
        <p:nvGraphicFramePr>
          <p:cNvPr id="9" name="Content Placeholder 8"/>
          <p:cNvGraphicFramePr>
            <a:graphicFrameLocks noGrp="1"/>
          </p:cNvGraphicFramePr>
          <p:nvPr>
            <p:ph sz="quarter" idx="4"/>
            <p:extLst>
              <p:ext uri="{D42A27DB-BD31-4B8C-83A1-F6EECF244321}">
                <p14:modId xmlns:p14="http://schemas.microsoft.com/office/powerpoint/2010/main" val="810942291"/>
              </p:ext>
            </p:extLst>
          </p:nvPr>
        </p:nvGraphicFramePr>
        <p:xfrm>
          <a:off x="6209458" y="3276658"/>
          <a:ext cx="5982542" cy="3276430"/>
        </p:xfrm>
        <a:graphic>
          <a:graphicData uri="http://schemas.openxmlformats.org/drawingml/2006/table">
            <a:tbl>
              <a:tblPr firstRow="1" bandRow="1">
                <a:tableStyleId>{D113A9D2-9D6B-4929-AA2D-F23B5EE8CBE7}</a:tableStyleId>
              </a:tblPr>
              <a:tblGrid>
                <a:gridCol w="4647840"/>
                <a:gridCol w="1334702"/>
              </a:tblGrid>
              <a:tr h="299612">
                <a:tc>
                  <a:txBody>
                    <a:bodyPr/>
                    <a:lstStyle/>
                    <a:p>
                      <a:r>
                        <a:rPr lang="en-US" sz="1400" dirty="0" smtClean="0"/>
                        <a:t>Event</a:t>
                      </a:r>
                      <a:endParaRPr lang="en-US"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400" dirty="0" smtClean="0"/>
                        <a:t>Date</a:t>
                      </a:r>
                      <a:endParaRPr lang="en-US"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586655">
                <a:tc>
                  <a:txBody>
                    <a:bodyPr/>
                    <a:lstStyle/>
                    <a:p>
                      <a:r>
                        <a:rPr lang="en-US" sz="1400" b="0" dirty="0" smtClean="0">
                          <a:effectLst/>
                          <a:latin typeface="+mn-lt"/>
                          <a:ea typeface="Times New Roman" panose="02020603050405020304" pitchFamily="18" charset="0"/>
                          <a:cs typeface="Times New Roman" panose="02020603050405020304" pitchFamily="18" charset="0"/>
                        </a:rPr>
                        <a:t>Date of issue of invoice (Since</a:t>
                      </a:r>
                      <a:r>
                        <a:rPr lang="en-US" sz="1400" b="0" baseline="0" dirty="0" smtClean="0">
                          <a:effectLst/>
                          <a:latin typeface="+mn-lt"/>
                          <a:ea typeface="Times New Roman" panose="02020603050405020304" pitchFamily="18" charset="0"/>
                          <a:cs typeface="Times New Roman" panose="02020603050405020304" pitchFamily="18" charset="0"/>
                        </a:rPr>
                        <a:t> issued within time limit u/s 31 .e. within 30 days from supply of service)</a:t>
                      </a:r>
                      <a:endParaRPr lang="en-US"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80975" marR="0">
                        <a:lnSpc>
                          <a:spcPts val="1290"/>
                        </a:lnSpc>
                        <a:spcBef>
                          <a:spcPts val="365"/>
                        </a:spcBef>
                        <a:spcAft>
                          <a:spcPts val="0"/>
                        </a:spcAft>
                      </a:pPr>
                      <a:r>
                        <a:rPr lang="en-CA" sz="1400" b="0" dirty="0" smtClean="0">
                          <a:effectLst/>
                          <a:latin typeface="+mn-lt"/>
                          <a:ea typeface="+mn-ea"/>
                          <a:cs typeface="+mn-cs"/>
                        </a:rPr>
                        <a:t>20-1-2020</a:t>
                      </a:r>
                      <a:endParaRPr lang="en-US" sz="1400" b="0" dirty="0">
                        <a:effectLst/>
                        <a:latin typeface="+mn-lt"/>
                        <a:ea typeface="Times New Roman" panose="02020603050405020304" pitchFamily="18"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30572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Date of payment as entered in books of </a:t>
                      </a:r>
                      <a:r>
                        <a:rPr lang="en-US" sz="1400" dirty="0" smtClean="0"/>
                        <a:t>account</a:t>
                      </a:r>
                      <a:r>
                        <a:rPr lang="en-US" sz="1400" baseline="0" dirty="0" smtClean="0"/>
                        <a:t> i.e. </a:t>
                      </a:r>
                      <a:r>
                        <a:rPr lang="en-CA" sz="1400" b="0" dirty="0" smtClean="0">
                          <a:effectLst/>
                          <a:latin typeface="+mn-lt"/>
                        </a:rPr>
                        <a:t>18-1-2020</a:t>
                      </a:r>
                      <a:r>
                        <a:rPr lang="en-US" sz="1400" baseline="0" dirty="0" smtClean="0"/>
                        <a:t> ; or</a:t>
                      </a:r>
                    </a:p>
                    <a:p>
                      <a:endParaRPr lang="en-US" sz="140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Date on which </a:t>
                      </a:r>
                      <a:r>
                        <a:rPr lang="en-US" sz="1400" dirty="0" smtClean="0">
                          <a:effectLst/>
                        </a:rPr>
                        <a:t>Payment is </a:t>
                      </a:r>
                      <a:r>
                        <a:rPr lang="en-US" sz="1400" dirty="0" smtClean="0">
                          <a:effectLst/>
                        </a:rPr>
                        <a:t>credited </a:t>
                      </a:r>
                      <a:r>
                        <a:rPr lang="en-US" sz="1400" dirty="0" smtClean="0">
                          <a:effectLst/>
                        </a:rPr>
                        <a:t>in the bank</a:t>
                      </a:r>
                      <a:r>
                        <a:rPr lang="en-US" sz="1400" baseline="0" dirty="0" smtClean="0">
                          <a:effectLst/>
                        </a:rPr>
                        <a:t> account </a:t>
                      </a:r>
                      <a:r>
                        <a:rPr lang="en-US" sz="1400" baseline="0" dirty="0" smtClean="0">
                          <a:effectLst/>
                        </a:rPr>
                        <a:t>i.e. </a:t>
                      </a:r>
                      <a:r>
                        <a:rPr lang="en-US" sz="1400" b="0" dirty="0" smtClean="0">
                          <a:effectLst/>
                          <a:latin typeface="+mn-lt"/>
                          <a:ea typeface="Times New Roman" panose="02020603050405020304" pitchFamily="18" charset="0"/>
                          <a:cs typeface="Times New Roman" panose="02020603050405020304" pitchFamily="18" charset="0"/>
                        </a:rPr>
                        <a:t>17-1-2020</a:t>
                      </a:r>
                      <a:r>
                        <a:rPr lang="en-US" sz="1400" baseline="0" dirty="0" smtClean="0">
                          <a:effectLst/>
                        </a:rPr>
                        <a:t> ; whichever is earlier</a:t>
                      </a:r>
                    </a:p>
                    <a:p>
                      <a:pPr marL="0" marR="0" indent="0" algn="l" defTabSz="457200" rtl="0" eaLnBrk="1" fontAlgn="auto" latinLnBrk="0" hangingPunct="1">
                        <a:lnSpc>
                          <a:spcPct val="100000"/>
                        </a:lnSpc>
                        <a:spcBef>
                          <a:spcPts val="0"/>
                        </a:spcBef>
                        <a:spcAft>
                          <a:spcPts val="0"/>
                        </a:spcAft>
                        <a:buClrTx/>
                        <a:buSzTx/>
                        <a:buFontTx/>
                        <a:buNone/>
                        <a:tabLst/>
                        <a:defRPr/>
                      </a:pPr>
                      <a:r>
                        <a:rPr lang="en-US" sz="1400" baseline="0" dirty="0" smtClean="0">
                          <a:effectLst/>
                        </a:rPr>
                        <a:t/>
                      </a:r>
                      <a:br>
                        <a:rPr lang="en-US" sz="1400" baseline="0" dirty="0" smtClean="0">
                          <a:effectLst/>
                        </a:rPr>
                      </a:br>
                      <a:r>
                        <a:rPr lang="en-US" sz="1400" baseline="0" dirty="0" smtClean="0">
                          <a:effectLst/>
                        </a:rPr>
                        <a:t>DATE OF PAYMENT</a:t>
                      </a:r>
                      <a:endParaRPr lang="en-US" sz="1400" dirty="0" smtClean="0">
                        <a:effectLst/>
                      </a:endParaRPr>
                    </a:p>
                    <a:p>
                      <a:endParaRPr lang="en-US"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200025" marR="0">
                        <a:lnSpc>
                          <a:spcPts val="1290"/>
                        </a:lnSpc>
                        <a:spcBef>
                          <a:spcPts val="435"/>
                        </a:spcBef>
                        <a:spcAft>
                          <a:spcPts val="0"/>
                        </a:spcAft>
                      </a:pPr>
                      <a:r>
                        <a:rPr lang="en-US" sz="1400" b="0" dirty="0" smtClean="0">
                          <a:effectLst/>
                          <a:latin typeface="+mn-lt"/>
                          <a:ea typeface="Times New Roman" panose="02020603050405020304" pitchFamily="18" charset="0"/>
                          <a:cs typeface="Times New Roman" panose="02020603050405020304" pitchFamily="18" charset="0"/>
                        </a:rPr>
                        <a:t>17-1-2020</a:t>
                      </a:r>
                      <a:endParaRPr lang="en-US" sz="1400" b="0" dirty="0">
                        <a:effectLst/>
                        <a:latin typeface="+mn-lt"/>
                        <a:ea typeface="Times New Roman" panose="02020603050405020304" pitchFamily="18"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586655">
                <a:tc>
                  <a:txBody>
                    <a:bodyPr/>
                    <a:lstStyle/>
                    <a:p>
                      <a:r>
                        <a:rPr lang="en-US" sz="1400" b="1" dirty="0" smtClean="0"/>
                        <a:t>TIME OF SUPPLY </a:t>
                      </a:r>
                      <a:r>
                        <a:rPr lang="en-US" sz="1400" dirty="0" smtClean="0"/>
                        <a:t>as</a:t>
                      </a:r>
                      <a:r>
                        <a:rPr lang="en-US" sz="1400" baseline="0" dirty="0" smtClean="0"/>
                        <a:t> </a:t>
                      </a:r>
                      <a:r>
                        <a:rPr lang="en-US" sz="1400" baseline="0" dirty="0" smtClean="0"/>
                        <a:t>per Section </a:t>
                      </a:r>
                      <a:r>
                        <a:rPr lang="en-US" sz="1400" baseline="0" dirty="0" smtClean="0"/>
                        <a:t>13(2)</a:t>
                      </a:r>
                      <a:r>
                        <a:rPr lang="en-US" sz="1400" baseline="0" dirty="0" smtClean="0"/>
                        <a:t/>
                      </a:r>
                      <a:br>
                        <a:rPr lang="en-US" sz="1400" baseline="0" dirty="0" smtClean="0"/>
                      </a:br>
                      <a:r>
                        <a:rPr lang="en-US" sz="1400" baseline="0" dirty="0" smtClean="0"/>
                        <a:t>Earliest of the above</a:t>
                      </a:r>
                      <a:endParaRPr lang="en-US"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200025" marR="0">
                        <a:lnSpc>
                          <a:spcPts val="1290"/>
                        </a:lnSpc>
                        <a:spcBef>
                          <a:spcPts val="435"/>
                        </a:spcBef>
                        <a:spcAft>
                          <a:spcPts val="0"/>
                        </a:spcAft>
                      </a:pPr>
                      <a:r>
                        <a:rPr lang="en-US" sz="1400" b="1" dirty="0" smtClean="0">
                          <a:effectLst/>
                          <a:latin typeface="+mn-lt"/>
                          <a:ea typeface="Times New Roman" panose="02020603050405020304" pitchFamily="18" charset="0"/>
                          <a:cs typeface="Times New Roman" panose="02020603050405020304" pitchFamily="18" charset="0"/>
                        </a:rPr>
                        <a:t>17-1-2020</a:t>
                      </a:r>
                      <a:endParaRPr lang="en-US" sz="1400" b="1" dirty="0">
                        <a:effectLst/>
                        <a:latin typeface="+mn-lt"/>
                        <a:ea typeface="Times New Roman" panose="02020603050405020304" pitchFamily="18"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0" y="2373305"/>
            <a:ext cx="12192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CA" sz="1400" b="0" i="0" u="none" strike="noStrike" cap="none" normalizeH="0" baseline="0" dirty="0" smtClean="0">
                <a:ln>
                  <a:noFill/>
                </a:ln>
                <a:solidFill>
                  <a:srgbClr val="000000"/>
                </a:solidFill>
                <a:effectLst/>
                <a:ea typeface="Times New Roman" panose="02020603050405020304" pitchFamily="18" charset="0"/>
                <a:cs typeface="Segoe UI Italic" panose="020B0502040204090203" pitchFamily="34" charset="0"/>
              </a:rPr>
              <a:t>The following data is noted from the</a:t>
            </a:r>
            <a:r>
              <a:rPr kumimoji="0" lang="en-CA" sz="1400" b="0" i="0" u="none" strike="noStrike" cap="none" normalizeH="0" dirty="0" smtClean="0">
                <a:ln>
                  <a:noFill/>
                </a:ln>
                <a:solidFill>
                  <a:srgbClr val="000000"/>
                </a:solidFill>
                <a:effectLst/>
                <a:ea typeface="Times New Roman" panose="02020603050405020304" pitchFamily="18" charset="0"/>
                <a:cs typeface="Segoe UI Italic" panose="020B0502040204090203" pitchFamily="34" charset="0"/>
              </a:rPr>
              <a:t> records of X Ltd. (supplier)</a:t>
            </a:r>
            <a:r>
              <a:rPr lang="en-CA" sz="1400" dirty="0">
                <a:solidFill>
                  <a:srgbClr val="000000"/>
                </a:solidFill>
                <a:ea typeface="Times New Roman" panose="02020603050405020304" pitchFamily="18" charset="0"/>
                <a:cs typeface="Segoe UI Italic" panose="020B0502040204090203" pitchFamily="34" charset="0"/>
              </a:rPr>
              <a:t> </a:t>
            </a:r>
            <a:r>
              <a:rPr lang="en-CA" sz="1400" dirty="0" smtClean="0">
                <a:solidFill>
                  <a:srgbClr val="000000"/>
                </a:solidFill>
                <a:ea typeface="Times New Roman" panose="02020603050405020304" pitchFamily="18" charset="0"/>
                <a:cs typeface="Segoe UI Italic" panose="020B0502040204090203" pitchFamily="34" charset="0"/>
              </a:rPr>
              <a:t>and Y Ltd. (</a:t>
            </a:r>
            <a:r>
              <a:rPr lang="en-CA" sz="1400" dirty="0" smtClean="0">
                <a:solidFill>
                  <a:srgbClr val="000000"/>
                </a:solidFill>
                <a:ea typeface="Times New Roman" panose="02020603050405020304" pitchFamily="18" charset="0"/>
                <a:cs typeface="Segoe UI Italic" panose="020B0502040204090203" pitchFamily="34" charset="0"/>
              </a:rPr>
              <a:t>recipient). </a:t>
            </a:r>
            <a:r>
              <a:rPr kumimoji="0" lang="en-CA" sz="1400" b="0" i="0" u="none" strike="noStrike" cap="none" normalizeH="0" baseline="0" dirty="0" smtClean="0">
                <a:ln>
                  <a:noFill/>
                </a:ln>
                <a:solidFill>
                  <a:srgbClr val="000000"/>
                </a:solidFill>
                <a:effectLst/>
                <a:ea typeface="Times New Roman" panose="02020603050405020304" pitchFamily="18" charset="0"/>
                <a:cs typeface="Segoe UI Italic" panose="020B0502040204090203" pitchFamily="34" charset="0"/>
              </a:rPr>
              <a:t>Determine the time of supply of </a:t>
            </a:r>
            <a:r>
              <a:rPr kumimoji="0" lang="en-CA" sz="1400" b="0" i="0" u="none" strike="noStrike" cap="none" normalizeH="0" baseline="0" dirty="0" smtClean="0">
                <a:ln>
                  <a:noFill/>
                </a:ln>
                <a:solidFill>
                  <a:srgbClr val="000000"/>
                </a:solidFill>
                <a:effectLst/>
                <a:ea typeface="Times New Roman" panose="02020603050405020304" pitchFamily="18" charset="0"/>
                <a:cs typeface="Segoe UI Italic" panose="020B0502040204090203" pitchFamily="34" charset="0"/>
              </a:rPr>
              <a:t>services </a:t>
            </a:r>
            <a:r>
              <a:rPr kumimoji="0" lang="en-CA" sz="1400" b="0" i="0" u="none" strike="noStrike" cap="none" normalizeH="0" baseline="0" dirty="0" smtClean="0">
                <a:ln>
                  <a:noFill/>
                </a:ln>
                <a:solidFill>
                  <a:srgbClr val="000000"/>
                </a:solidFill>
                <a:effectLst/>
                <a:ea typeface="Times New Roman" panose="02020603050405020304" pitchFamily="18" charset="0"/>
                <a:cs typeface="Segoe UI Italic" panose="020B0502040204090203" pitchFamily="34" charset="0"/>
              </a:rPr>
              <a:t>from the given information.</a:t>
            </a:r>
            <a:endParaRPr kumimoji="0" lang="en-US" sz="1400" b="0" i="0" u="none" strike="noStrike" cap="none" normalizeH="0" baseline="0" dirty="0" smtClean="0">
              <a:ln>
                <a:noFill/>
              </a:ln>
              <a:solidFill>
                <a:schemeClr val="tx1"/>
              </a:solidFill>
              <a:effectLst/>
            </a:endParaRPr>
          </a:p>
        </p:txBody>
      </p:sp>
      <p:graphicFrame>
        <p:nvGraphicFramePr>
          <p:cNvPr id="10" name="Table 9"/>
          <p:cNvGraphicFramePr>
            <a:graphicFrameLocks noGrp="1"/>
          </p:cNvGraphicFramePr>
          <p:nvPr/>
        </p:nvGraphicFramePr>
        <p:xfrm>
          <a:off x="12490101" y="602901"/>
          <a:ext cx="208280" cy="365760"/>
        </p:xfrm>
        <a:graphic>
          <a:graphicData uri="http://schemas.openxmlformats.org/drawingml/2006/table">
            <a:tbl>
              <a:tblPr/>
              <a:tblGrid>
                <a:gridCol w="208280"/>
              </a:tblGrid>
              <a:tr h="0">
                <a:tc>
                  <a:txBody>
                    <a:bodyPr/>
                    <a:lstStyle/>
                    <a:p>
                      <a:endParaRPr lang="en-US" dirty="0"/>
                    </a:p>
                  </a:txBody>
                  <a:tcPr>
                    <a:lnL w="12700" cmpd="sng">
                      <a:solidFill>
                        <a:schemeClr val="bg1"/>
                      </a:solidFill>
                      <a:prstDash val="solid"/>
                    </a:lnL>
                    <a:lnR w="12700" cmpd="sng">
                      <a:solidFill>
                        <a:schemeClr val="bg1"/>
                      </a:solidFill>
                      <a:prstDash val="solid"/>
                    </a:lnR>
                    <a:lnT w="12700" cmpd="sng">
                      <a:solidFill>
                        <a:schemeClr val="bg1"/>
                      </a:solidFill>
                      <a:prstDash val="solid"/>
                    </a:lnT>
                    <a:lnB w="12700" cmpd="sng">
                      <a:solidFill>
                        <a:schemeClr val="bg1"/>
                      </a:solidFill>
                      <a:prstDash val="solid"/>
                    </a:lnB>
                  </a:tcPr>
                </a:tc>
              </a:tr>
            </a:tbl>
          </a:graphicData>
        </a:graphic>
      </p:graphicFrame>
    </p:spTree>
    <p:extLst>
      <p:ext uri="{BB962C8B-B14F-4D97-AF65-F5344CB8AC3E}">
        <p14:creationId xmlns:p14="http://schemas.microsoft.com/office/powerpoint/2010/main" val="10778803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263" y="433137"/>
            <a:ext cx="11166083" cy="1454129"/>
          </a:xfrm>
        </p:spPr>
        <p:txBody>
          <a:bodyPr/>
          <a:lstStyle/>
          <a:p>
            <a:pPr algn="ctr"/>
            <a:r>
              <a:rPr lang="en-IN" b="1" dirty="0"/>
              <a:t>Time of Supply of </a:t>
            </a:r>
            <a:r>
              <a:rPr lang="en-IN" b="1" dirty="0" smtClean="0"/>
              <a:t>Services </a:t>
            </a:r>
            <a:r>
              <a:rPr lang="en-IN" b="1" dirty="0"/>
              <a:t>under Reverse Charge – Sec </a:t>
            </a:r>
            <a:r>
              <a:rPr lang="en-IN" b="1" dirty="0" smtClean="0"/>
              <a:t>13(3</a:t>
            </a:r>
            <a:r>
              <a:rPr lang="en-IN" b="1" dirty="0"/>
              <a:t>)</a:t>
            </a:r>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9467" t="24989" r="9355" b="17748"/>
          <a:stretch/>
        </p:blipFill>
        <p:spPr>
          <a:xfrm>
            <a:off x="590803" y="2499487"/>
            <a:ext cx="1159844" cy="1218619"/>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5289" t="14644" r="15700" b="15396"/>
          <a:stretch/>
        </p:blipFill>
        <p:spPr>
          <a:xfrm>
            <a:off x="2173378" y="2499486"/>
            <a:ext cx="1280160" cy="1218619"/>
          </a:xfrm>
          <a:prstGeom prst="rect">
            <a:avLst/>
          </a:prstGeom>
        </p:spPr>
      </p:pic>
      <p:cxnSp>
        <p:nvCxnSpPr>
          <p:cNvPr id="9" name="Straight Connector 8"/>
          <p:cNvCxnSpPr/>
          <p:nvPr/>
        </p:nvCxnSpPr>
        <p:spPr>
          <a:xfrm flipH="1" flipV="1">
            <a:off x="1822071" y="2499487"/>
            <a:ext cx="257553" cy="1223431"/>
          </a:xfrm>
          <a:prstGeom prst="line">
            <a:avLst/>
          </a:prstGeom>
        </p:spPr>
        <p:style>
          <a:lnRef idx="1">
            <a:schemeClr val="dk1"/>
          </a:lnRef>
          <a:fillRef idx="0">
            <a:schemeClr val="dk1"/>
          </a:fillRef>
          <a:effectRef idx="0">
            <a:schemeClr val="dk1"/>
          </a:effectRef>
          <a:fontRef idx="minor">
            <a:schemeClr val="tx1"/>
          </a:fontRef>
        </p:style>
      </p:cxnSp>
      <p:sp>
        <p:nvSpPr>
          <p:cNvPr id="16" name="Right Arrow 15"/>
          <p:cNvSpPr/>
          <p:nvPr/>
        </p:nvSpPr>
        <p:spPr>
          <a:xfrm>
            <a:off x="4207017" y="2834475"/>
            <a:ext cx="1357162" cy="5486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986915" y="2406538"/>
            <a:ext cx="4514249" cy="120032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lvl="0"/>
            <a:r>
              <a:rPr lang="en-IN" dirty="0" smtClean="0"/>
              <a:t>Date of payment a</a:t>
            </a:r>
            <a:r>
              <a:rPr lang="en-US" dirty="0" smtClean="0"/>
              <a:t>s </a:t>
            </a:r>
            <a:r>
              <a:rPr lang="en-US" b="1" dirty="0" smtClean="0">
                <a:solidFill>
                  <a:schemeClr val="tx1"/>
                </a:solidFill>
              </a:rPr>
              <a:t>entered in the books of Accounts </a:t>
            </a:r>
            <a:r>
              <a:rPr lang="en-US" dirty="0" smtClean="0"/>
              <a:t>of recipient or </a:t>
            </a:r>
          </a:p>
          <a:p>
            <a:pPr lvl="0"/>
            <a:r>
              <a:rPr lang="en-US" dirty="0" smtClean="0"/>
              <a:t>Date on which payment is </a:t>
            </a:r>
            <a:r>
              <a:rPr lang="en-US" b="1" dirty="0" smtClean="0">
                <a:solidFill>
                  <a:schemeClr val="tx1"/>
                </a:solidFill>
              </a:rPr>
              <a:t>debited</a:t>
            </a:r>
            <a:r>
              <a:rPr lang="en-US" dirty="0" smtClean="0"/>
              <a:t> in his </a:t>
            </a:r>
            <a:r>
              <a:rPr lang="en-US" b="1" dirty="0" smtClean="0">
                <a:solidFill>
                  <a:schemeClr val="tx1"/>
                </a:solidFill>
              </a:rPr>
              <a:t>bank a/c</a:t>
            </a:r>
            <a:r>
              <a:rPr lang="en-US" b="1" dirty="0" smtClean="0"/>
              <a:t>, </a:t>
            </a:r>
            <a:r>
              <a:rPr lang="en-US" dirty="0" smtClean="0"/>
              <a:t>whichever is earlier</a:t>
            </a:r>
          </a:p>
        </p:txBody>
      </p:sp>
      <p:sp>
        <p:nvSpPr>
          <p:cNvPr id="21" name="Up-Down Arrow 20"/>
          <p:cNvSpPr/>
          <p:nvPr/>
        </p:nvSpPr>
        <p:spPr>
          <a:xfrm>
            <a:off x="10732167" y="2130973"/>
            <a:ext cx="1337911" cy="418699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1154903" y="2721850"/>
            <a:ext cx="492443" cy="2805150"/>
          </a:xfrm>
          <a:prstGeom prst="rect">
            <a:avLst/>
          </a:prstGeom>
          <a:noFill/>
        </p:spPr>
        <p:txBody>
          <a:bodyPr vert="vert" wrap="square" rtlCol="0">
            <a:spAutoFit/>
          </a:bodyPr>
          <a:lstStyle/>
          <a:p>
            <a:pPr algn="ctr"/>
            <a:r>
              <a:rPr lang="en-US" sz="2000" b="1" dirty="0" smtClean="0"/>
              <a:t>Whichever is earlier</a:t>
            </a:r>
            <a:endParaRPr lang="en-US" sz="2000" b="1" dirty="0"/>
          </a:p>
        </p:txBody>
      </p:sp>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35597" t="3151" r="34801" b="14983"/>
          <a:stretch/>
        </p:blipFill>
        <p:spPr>
          <a:xfrm>
            <a:off x="657365" y="4160438"/>
            <a:ext cx="837397" cy="1232034"/>
          </a:xfrm>
          <a:prstGeom prst="rect">
            <a:avLst/>
          </a:prstGeom>
        </p:spPr>
      </p:pic>
      <p:sp>
        <p:nvSpPr>
          <p:cNvPr id="18" name="Right Arrow 17"/>
          <p:cNvSpPr/>
          <p:nvPr/>
        </p:nvSpPr>
        <p:spPr>
          <a:xfrm>
            <a:off x="4205664" y="4395310"/>
            <a:ext cx="1357162" cy="5486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6006550" y="4224468"/>
            <a:ext cx="4514249" cy="92333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smtClean="0"/>
              <a:t>Date </a:t>
            </a:r>
            <a:r>
              <a:rPr lang="en-US" b="1" dirty="0" smtClean="0">
                <a:solidFill>
                  <a:schemeClr val="tx1"/>
                </a:solidFill>
              </a:rPr>
              <a:t>immediately following 60 days </a:t>
            </a:r>
            <a:r>
              <a:rPr lang="en-US" dirty="0" smtClean="0"/>
              <a:t>from date of issue of invoice or any other document</a:t>
            </a:r>
            <a:endParaRPr lang="en-US" dirty="0"/>
          </a:p>
        </p:txBody>
      </p:sp>
      <p:sp>
        <p:nvSpPr>
          <p:cNvPr id="11" name="TextBox 10"/>
          <p:cNvSpPr txBox="1"/>
          <p:nvPr/>
        </p:nvSpPr>
        <p:spPr>
          <a:xfrm>
            <a:off x="0" y="5533019"/>
            <a:ext cx="11049802" cy="1508105"/>
          </a:xfrm>
          <a:prstGeom prst="rect">
            <a:avLst/>
          </a:prstGeom>
          <a:noFill/>
        </p:spPr>
        <p:txBody>
          <a:bodyPr wrap="square" rtlCol="0">
            <a:spAutoFit/>
          </a:bodyPr>
          <a:lstStyle/>
          <a:p>
            <a:pPr marL="342900" lvl="0" indent="-342900">
              <a:buFont typeface="Wingdings" panose="05000000000000000000" pitchFamily="2" charset="2"/>
              <a:buChar char="Ø"/>
            </a:pPr>
            <a:r>
              <a:rPr lang="en-US" dirty="0"/>
              <a:t>Where it is not possible to determine time of supply in the </a:t>
            </a:r>
            <a:r>
              <a:rPr lang="en-US" i="1" dirty="0" smtClean="0"/>
              <a:t>above cases</a:t>
            </a:r>
            <a:r>
              <a:rPr lang="en-US" i="1" dirty="0"/>
              <a:t>: </a:t>
            </a:r>
            <a:r>
              <a:rPr lang="en-US" dirty="0"/>
              <a:t>Date of entry in the books of account of the </a:t>
            </a:r>
            <a:r>
              <a:rPr lang="en-US" dirty="0" smtClean="0"/>
              <a:t>recipient</a:t>
            </a:r>
          </a:p>
          <a:p>
            <a:pPr marL="342900" lvl="0" indent="-342900">
              <a:buFont typeface="Wingdings" panose="05000000000000000000" pitchFamily="2" charset="2"/>
              <a:buChar char="Ø"/>
            </a:pPr>
            <a:r>
              <a:rPr lang="en-IN" i="1" kern="0" dirty="0"/>
              <a:t>In case of import of services from an associated enterprises the time of supply is the date of entry in the books of account of recipient of supply OR date of payment, whichever is earlier.</a:t>
            </a:r>
            <a:endParaRPr lang="en-US" dirty="0"/>
          </a:p>
          <a:p>
            <a:endParaRPr lang="en-US" dirty="0"/>
          </a:p>
        </p:txBody>
      </p:sp>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24137" t="4695" r="22497" b="6379"/>
          <a:stretch/>
        </p:blipFill>
        <p:spPr>
          <a:xfrm>
            <a:off x="2290813" y="4141187"/>
            <a:ext cx="1001028" cy="1251285"/>
          </a:xfrm>
          <a:prstGeom prst="rect">
            <a:avLst/>
          </a:prstGeom>
        </p:spPr>
      </p:pic>
    </p:spTree>
    <p:extLst>
      <p:ext uri="{BB962C8B-B14F-4D97-AF65-F5344CB8AC3E}">
        <p14:creationId xmlns:p14="http://schemas.microsoft.com/office/powerpoint/2010/main" val="9332161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272" y="522514"/>
            <a:ext cx="11234057" cy="1158118"/>
          </a:xfrm>
        </p:spPr>
        <p:txBody>
          <a:bodyPr/>
          <a:lstStyle/>
          <a:p>
            <a:pPr algn="ctr"/>
            <a:r>
              <a:rPr lang="en-US" b="1" dirty="0" smtClean="0"/>
              <a:t>Time of Supply of Services</a:t>
            </a:r>
            <a:br>
              <a:rPr lang="en-US" b="1" dirty="0" smtClean="0"/>
            </a:br>
            <a:r>
              <a:rPr lang="en-US" b="1" dirty="0" smtClean="0"/>
              <a:t>Illustration</a:t>
            </a:r>
            <a:endParaRPr lang="en-US" b="1" dirty="0"/>
          </a:p>
        </p:txBody>
      </p:sp>
      <p:sp>
        <p:nvSpPr>
          <p:cNvPr id="3" name="Content Placeholder 2"/>
          <p:cNvSpPr>
            <a:spLocks noGrp="1"/>
          </p:cNvSpPr>
          <p:nvPr>
            <p:ph idx="1"/>
          </p:nvPr>
        </p:nvSpPr>
        <p:spPr>
          <a:xfrm>
            <a:off x="0" y="2260879"/>
            <a:ext cx="12192000" cy="4597121"/>
          </a:xfrm>
        </p:spPr>
        <p:txBody>
          <a:bodyPr/>
          <a:lstStyle/>
          <a:p>
            <a:pPr marL="0" lvl="0" indent="0" algn="just" defTabSz="914400">
              <a:spcBef>
                <a:spcPct val="0"/>
              </a:spcBef>
              <a:buClrTx/>
              <a:buSzTx/>
              <a:buNone/>
            </a:pPr>
            <a:r>
              <a:rPr lang="en-CA" dirty="0" smtClean="0">
                <a:solidFill>
                  <a:srgbClr val="000000"/>
                </a:solidFill>
                <a:ea typeface="Times New Roman" panose="02020603050405020304" pitchFamily="18" charset="0"/>
                <a:cs typeface="Segoe UI Italic" panose="020B0502040204090203" pitchFamily="34" charset="0"/>
              </a:rPr>
              <a:t>Mr. </a:t>
            </a:r>
            <a:r>
              <a:rPr lang="en-CA" dirty="0" err="1" smtClean="0">
                <a:solidFill>
                  <a:srgbClr val="000000"/>
                </a:solidFill>
                <a:ea typeface="Times New Roman" panose="02020603050405020304" pitchFamily="18" charset="0"/>
                <a:cs typeface="Segoe UI Italic" panose="020B0502040204090203" pitchFamily="34" charset="0"/>
              </a:rPr>
              <a:t>Parvesh</a:t>
            </a:r>
            <a:r>
              <a:rPr lang="en-CA" dirty="0" smtClean="0">
                <a:solidFill>
                  <a:srgbClr val="000000"/>
                </a:solidFill>
                <a:ea typeface="Times New Roman" panose="02020603050405020304" pitchFamily="18" charset="0"/>
                <a:cs typeface="Segoe UI Italic" panose="020B0502040204090203" pitchFamily="34" charset="0"/>
              </a:rPr>
              <a:t> supplied services to Mr. </a:t>
            </a:r>
            <a:r>
              <a:rPr lang="en-CA" dirty="0" err="1" smtClean="0">
                <a:solidFill>
                  <a:srgbClr val="000000"/>
                </a:solidFill>
                <a:ea typeface="Times New Roman" panose="02020603050405020304" pitchFamily="18" charset="0"/>
                <a:cs typeface="Segoe UI Italic" panose="020B0502040204090203" pitchFamily="34" charset="0"/>
              </a:rPr>
              <a:t>Pawan</a:t>
            </a:r>
            <a:r>
              <a:rPr lang="en-CA" dirty="0" smtClean="0">
                <a:solidFill>
                  <a:srgbClr val="000000"/>
                </a:solidFill>
                <a:ea typeface="Times New Roman" panose="02020603050405020304" pitchFamily="18" charset="0"/>
                <a:cs typeface="Segoe UI Italic" panose="020B0502040204090203" pitchFamily="34" charset="0"/>
              </a:rPr>
              <a:t>. The tax in respect of such services is payable by Mr. </a:t>
            </a:r>
            <a:r>
              <a:rPr lang="en-CA" dirty="0" err="1" smtClean="0">
                <a:solidFill>
                  <a:srgbClr val="000000"/>
                </a:solidFill>
                <a:ea typeface="Times New Roman" panose="02020603050405020304" pitchFamily="18" charset="0"/>
                <a:cs typeface="Segoe UI Italic" panose="020B0502040204090203" pitchFamily="34" charset="0"/>
              </a:rPr>
              <a:t>Pawan</a:t>
            </a:r>
            <a:r>
              <a:rPr lang="en-CA" dirty="0" smtClean="0">
                <a:solidFill>
                  <a:srgbClr val="000000"/>
                </a:solidFill>
                <a:ea typeface="Times New Roman" panose="02020603050405020304" pitchFamily="18" charset="0"/>
                <a:cs typeface="Segoe UI Italic" panose="020B0502040204090203" pitchFamily="34" charset="0"/>
              </a:rPr>
              <a:t>. Determine the time of supply of services from the given information.</a:t>
            </a:r>
            <a:endParaRPr lang="en-CA" dirty="0">
              <a:solidFill>
                <a:srgbClr val="000000"/>
              </a:solidFill>
              <a:ea typeface="Times New Roman" panose="02020603050405020304" pitchFamily="18" charset="0"/>
              <a:cs typeface="Segoe UI Italic" panose="020B0502040204090203"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205109571"/>
              </p:ext>
            </p:extLst>
          </p:nvPr>
        </p:nvGraphicFramePr>
        <p:xfrm>
          <a:off x="-1" y="3436535"/>
          <a:ext cx="5898383" cy="3336054"/>
        </p:xfrm>
        <a:graphic>
          <a:graphicData uri="http://schemas.openxmlformats.org/drawingml/2006/table">
            <a:tbl>
              <a:tblPr firstRow="1" bandRow="1">
                <a:tableStyleId>{D113A9D2-9D6B-4929-AA2D-F23B5EE8CBE7}</a:tableStyleId>
              </a:tblPr>
              <a:tblGrid>
                <a:gridCol w="1327137"/>
                <a:gridCol w="4571246"/>
              </a:tblGrid>
              <a:tr h="1112018">
                <a:tc>
                  <a:txBody>
                    <a:bodyPr/>
                    <a:lstStyle/>
                    <a:p>
                      <a:pPr marL="180975" marR="0">
                        <a:lnSpc>
                          <a:spcPts val="1290"/>
                        </a:lnSpc>
                        <a:spcBef>
                          <a:spcPts val="365"/>
                        </a:spcBef>
                        <a:spcAft>
                          <a:spcPts val="0"/>
                        </a:spcAft>
                      </a:pPr>
                      <a:r>
                        <a:rPr lang="en-CA" sz="1400" dirty="0" smtClean="0">
                          <a:effectLst/>
                        </a:rPr>
                        <a:t>14-3-2020</a:t>
                      </a:r>
                      <a:endParaRPr lang="en-US" sz="1400" b="0" dirty="0">
                        <a:effectLst/>
                        <a:latin typeface="+mn-lt"/>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75565" marR="0">
                        <a:lnSpc>
                          <a:spcPts val="1290"/>
                        </a:lnSpc>
                        <a:spcBef>
                          <a:spcPts val="290"/>
                        </a:spcBef>
                        <a:spcAft>
                          <a:spcPts val="0"/>
                        </a:spcAft>
                      </a:pPr>
                      <a:r>
                        <a:rPr lang="en-US" sz="1400" dirty="0" smtClean="0">
                          <a:effectLst/>
                        </a:rPr>
                        <a:t>Date of issue invoice by the supplier</a:t>
                      </a:r>
                      <a:endParaRPr lang="en-US" sz="1400" b="0" dirty="0">
                        <a:effectLst/>
                        <a:latin typeface="+mn-lt"/>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112018">
                <a:tc>
                  <a:txBody>
                    <a:bodyPr/>
                    <a:lstStyle/>
                    <a:p>
                      <a:pPr marL="200025" marR="0">
                        <a:lnSpc>
                          <a:spcPts val="1290"/>
                        </a:lnSpc>
                        <a:spcBef>
                          <a:spcPts val="435"/>
                        </a:spcBef>
                        <a:spcAft>
                          <a:spcPts val="0"/>
                        </a:spcAft>
                      </a:pPr>
                      <a:r>
                        <a:rPr lang="en-CA" sz="1400" dirty="0" smtClean="0">
                          <a:effectLst/>
                        </a:rPr>
                        <a:t>26-3-2020</a:t>
                      </a:r>
                      <a:endParaRPr lang="en-US" sz="1400" b="0" dirty="0">
                        <a:effectLst/>
                        <a:latin typeface="+mn-lt"/>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75565" marR="0">
                        <a:lnSpc>
                          <a:spcPts val="1290"/>
                        </a:lnSpc>
                        <a:spcBef>
                          <a:spcPts val="435"/>
                        </a:spcBef>
                        <a:spcAft>
                          <a:spcPts val="0"/>
                        </a:spcAft>
                      </a:pPr>
                      <a:r>
                        <a:rPr lang="en-CA" sz="1400" dirty="0">
                          <a:effectLst/>
                        </a:rPr>
                        <a:t>Payment made for the </a:t>
                      </a:r>
                      <a:r>
                        <a:rPr lang="en-CA" sz="1400" dirty="0" smtClean="0">
                          <a:effectLst/>
                        </a:rPr>
                        <a:t>goods and entered in books of Mr. </a:t>
                      </a:r>
                      <a:r>
                        <a:rPr lang="en-CA" sz="1400" dirty="0" err="1" smtClean="0">
                          <a:effectLst/>
                        </a:rPr>
                        <a:t>Pawan</a:t>
                      </a:r>
                      <a:endParaRPr lang="en-US" sz="1400" b="0" dirty="0">
                        <a:effectLst/>
                        <a:latin typeface="+mn-lt"/>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112018">
                <a:tc>
                  <a:txBody>
                    <a:bodyPr/>
                    <a:lstStyle/>
                    <a:p>
                      <a:pPr marL="200025" marR="0">
                        <a:lnSpc>
                          <a:spcPts val="1290"/>
                        </a:lnSpc>
                        <a:spcBef>
                          <a:spcPts val="435"/>
                        </a:spcBef>
                        <a:spcAft>
                          <a:spcPts val="0"/>
                        </a:spcAft>
                      </a:pPr>
                      <a:r>
                        <a:rPr lang="en-US" sz="1400" dirty="0" smtClean="0">
                          <a:effectLst/>
                        </a:rPr>
                        <a:t>25-3-2020</a:t>
                      </a:r>
                      <a:endParaRPr lang="en-US" sz="1400" b="0" dirty="0">
                        <a:effectLst/>
                        <a:latin typeface="+mn-lt"/>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5565" marR="0">
                        <a:lnSpc>
                          <a:spcPts val="1290"/>
                        </a:lnSpc>
                        <a:spcBef>
                          <a:spcPts val="435"/>
                        </a:spcBef>
                        <a:spcAft>
                          <a:spcPts val="0"/>
                        </a:spcAft>
                      </a:pPr>
                      <a:r>
                        <a:rPr lang="en-US" sz="1400" dirty="0" smtClean="0">
                          <a:effectLst/>
                        </a:rPr>
                        <a:t>Payment is debited in the bank</a:t>
                      </a:r>
                      <a:r>
                        <a:rPr lang="en-US" sz="1400" baseline="0" dirty="0" smtClean="0">
                          <a:effectLst/>
                        </a:rPr>
                        <a:t> account of Mr. </a:t>
                      </a:r>
                      <a:r>
                        <a:rPr lang="en-US" sz="1400" baseline="0" dirty="0" err="1" smtClean="0">
                          <a:effectLst/>
                        </a:rPr>
                        <a:t>Pawan</a:t>
                      </a:r>
                      <a:endParaRPr lang="en-US" sz="1400" b="0" dirty="0">
                        <a:effectLst/>
                        <a:latin typeface="+mn-lt"/>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6" name="Content Placeholder 8"/>
          <p:cNvGraphicFramePr>
            <a:graphicFrameLocks/>
          </p:cNvGraphicFramePr>
          <p:nvPr>
            <p:extLst>
              <p:ext uri="{D42A27DB-BD31-4B8C-83A1-F6EECF244321}">
                <p14:modId xmlns:p14="http://schemas.microsoft.com/office/powerpoint/2010/main" val="1243290564"/>
              </p:ext>
            </p:extLst>
          </p:nvPr>
        </p:nvGraphicFramePr>
        <p:xfrm>
          <a:off x="5928527" y="3436535"/>
          <a:ext cx="6263473" cy="3326006"/>
        </p:xfrm>
        <a:graphic>
          <a:graphicData uri="http://schemas.openxmlformats.org/drawingml/2006/table">
            <a:tbl>
              <a:tblPr firstRow="1" bandRow="1">
                <a:tableStyleId>{D113A9D2-9D6B-4929-AA2D-F23B5EE8CBE7}</a:tableStyleId>
              </a:tblPr>
              <a:tblGrid>
                <a:gridCol w="4866095"/>
                <a:gridCol w="1397378"/>
              </a:tblGrid>
              <a:tr h="355744">
                <a:tc>
                  <a:txBody>
                    <a:bodyPr/>
                    <a:lstStyle/>
                    <a:p>
                      <a:r>
                        <a:rPr lang="en-US" sz="1400" dirty="0" smtClean="0"/>
                        <a:t>Event</a:t>
                      </a:r>
                      <a:endParaRPr lang="en-US"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400" dirty="0" smtClean="0"/>
                        <a:t>Date</a:t>
                      </a:r>
                      <a:endParaRPr lang="en-US"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600846">
                <a:tc>
                  <a:txBody>
                    <a:bodyPr/>
                    <a:lstStyle/>
                    <a:p>
                      <a:r>
                        <a:rPr lang="en-US" sz="1400" dirty="0" smtClean="0"/>
                        <a:t>Date of payment as entered in books of account</a:t>
                      </a:r>
                      <a:r>
                        <a:rPr lang="en-US" sz="1400" baseline="0" dirty="0" smtClean="0"/>
                        <a:t> of </a:t>
                      </a:r>
                      <a:r>
                        <a:rPr lang="en-US" sz="1400" baseline="0" dirty="0" smtClean="0"/>
                        <a:t>recipient i.e. 26-3-2020  OR</a:t>
                      </a:r>
                    </a:p>
                    <a:p>
                      <a:endParaRPr lang="en-US" sz="140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Date </a:t>
                      </a:r>
                      <a:r>
                        <a:rPr lang="en-US" sz="1400" dirty="0" smtClean="0"/>
                        <a:t>on which </a:t>
                      </a:r>
                      <a:r>
                        <a:rPr lang="en-US" sz="1400" dirty="0" smtClean="0">
                          <a:effectLst/>
                        </a:rPr>
                        <a:t>Payment is debited in the bank</a:t>
                      </a:r>
                      <a:r>
                        <a:rPr lang="en-US" sz="1400" baseline="0" dirty="0" smtClean="0">
                          <a:effectLst/>
                        </a:rPr>
                        <a:t> account of </a:t>
                      </a:r>
                      <a:r>
                        <a:rPr lang="en-US" sz="1400" baseline="0" dirty="0" smtClean="0">
                          <a:effectLst/>
                        </a:rPr>
                        <a:t>recipient i.e. 25-3-2020; whichever is earlier</a:t>
                      </a:r>
                    </a:p>
                    <a:p>
                      <a:pPr marL="0" marR="0" indent="0" algn="l" defTabSz="457200" rtl="0" eaLnBrk="1" fontAlgn="auto" latinLnBrk="0" hangingPunct="1">
                        <a:lnSpc>
                          <a:spcPct val="100000"/>
                        </a:lnSpc>
                        <a:spcBef>
                          <a:spcPts val="0"/>
                        </a:spcBef>
                        <a:spcAft>
                          <a:spcPts val="0"/>
                        </a:spcAft>
                        <a:buClrTx/>
                        <a:buSzTx/>
                        <a:buFontTx/>
                        <a:buNone/>
                        <a:tabLst/>
                        <a:defRPr/>
                      </a:pPr>
                      <a:r>
                        <a:rPr lang="en-US" sz="1400" baseline="0" dirty="0" smtClean="0">
                          <a:effectLst/>
                        </a:rPr>
                        <a:t/>
                      </a:r>
                      <a:br>
                        <a:rPr lang="en-US" sz="1400" baseline="0" dirty="0" smtClean="0">
                          <a:effectLst/>
                        </a:rPr>
                      </a:br>
                      <a:r>
                        <a:rPr lang="en-US" sz="1400" baseline="0" dirty="0" smtClean="0">
                          <a:effectLst/>
                        </a:rPr>
                        <a:t>DATE OF PAYMENT</a:t>
                      </a:r>
                      <a:endParaRPr lang="en-US" sz="1400" dirty="0" smtClean="0">
                        <a:effectLs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400" dirty="0" smtClean="0"/>
                        <a:t>25-3-2020</a:t>
                      </a:r>
                      <a:endParaRPr lang="en-US"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684708">
                <a:tc>
                  <a:txBody>
                    <a:bodyPr/>
                    <a:lstStyle/>
                    <a:p>
                      <a:r>
                        <a:rPr lang="en-US" sz="1400" dirty="0" smtClean="0"/>
                        <a:t>Date immediately following </a:t>
                      </a:r>
                      <a:r>
                        <a:rPr lang="en-US" sz="1400" dirty="0" smtClean="0"/>
                        <a:t>60 </a:t>
                      </a:r>
                      <a:r>
                        <a:rPr lang="en-US" sz="1400" dirty="0" smtClean="0"/>
                        <a:t>days from date of issue of invoice (i.e. </a:t>
                      </a:r>
                      <a:r>
                        <a:rPr lang="en-US" sz="1400" dirty="0" smtClean="0"/>
                        <a:t>61</a:t>
                      </a:r>
                      <a:r>
                        <a:rPr lang="en-US" sz="1400" baseline="30000" dirty="0" smtClean="0"/>
                        <a:t>st</a:t>
                      </a:r>
                      <a:r>
                        <a:rPr lang="en-US" sz="1400" dirty="0" smtClean="0"/>
                        <a:t> </a:t>
                      </a:r>
                      <a:r>
                        <a:rPr lang="en-US" sz="1400" dirty="0" smtClean="0"/>
                        <a:t>day)</a:t>
                      </a:r>
                      <a:endParaRPr lang="en-US"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400" dirty="0" smtClean="0"/>
                        <a:t>14-5-2020</a:t>
                      </a:r>
                      <a:endParaRPr lang="en-US"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684708">
                <a:tc>
                  <a:txBody>
                    <a:bodyPr/>
                    <a:lstStyle/>
                    <a:p>
                      <a:r>
                        <a:rPr lang="en-US" sz="1400" dirty="0" smtClean="0"/>
                        <a:t>Time of Supply as</a:t>
                      </a:r>
                      <a:r>
                        <a:rPr lang="en-US" sz="1400" baseline="0" dirty="0" smtClean="0"/>
                        <a:t> per Section </a:t>
                      </a:r>
                      <a:r>
                        <a:rPr lang="en-US" sz="1400" baseline="0" dirty="0" smtClean="0"/>
                        <a:t>13(3</a:t>
                      </a:r>
                      <a:r>
                        <a:rPr lang="en-US" sz="1400" baseline="0" dirty="0" smtClean="0"/>
                        <a:t>)</a:t>
                      </a:r>
                      <a:br>
                        <a:rPr lang="en-US" sz="1400" baseline="0" dirty="0" smtClean="0"/>
                      </a:br>
                      <a:r>
                        <a:rPr lang="en-US" sz="1400" baseline="0" dirty="0" smtClean="0"/>
                        <a:t>Earliest of the above</a:t>
                      </a:r>
                      <a:endParaRPr lang="en-US"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400" dirty="0" smtClean="0"/>
                        <a:t>25-3-2020</a:t>
                      </a:r>
                      <a:endParaRPr lang="en-US" sz="1400" b="1"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
        <p:nvSpPr>
          <p:cNvPr id="8" name="TextBox 7"/>
          <p:cNvSpPr txBox="1"/>
          <p:nvPr/>
        </p:nvSpPr>
        <p:spPr>
          <a:xfrm>
            <a:off x="0" y="3054699"/>
            <a:ext cx="5888334" cy="369332"/>
          </a:xfrm>
          <a:prstGeom prst="rect">
            <a:avLst/>
          </a:prstGeom>
          <a:noFill/>
        </p:spPr>
        <p:txBody>
          <a:bodyPr wrap="square" rtlCol="0">
            <a:spAutoFit/>
          </a:bodyPr>
          <a:lstStyle/>
          <a:p>
            <a:r>
              <a:rPr lang="en-US" dirty="0" smtClean="0">
                <a:solidFill>
                  <a:srgbClr val="FF0000"/>
                </a:solidFill>
              </a:rPr>
              <a:t>Question:</a:t>
            </a:r>
            <a:endParaRPr lang="en-US" dirty="0">
              <a:solidFill>
                <a:srgbClr val="FF0000"/>
              </a:solidFill>
            </a:endParaRPr>
          </a:p>
        </p:txBody>
      </p:sp>
      <p:sp>
        <p:nvSpPr>
          <p:cNvPr id="9" name="TextBox 8"/>
          <p:cNvSpPr txBox="1"/>
          <p:nvPr/>
        </p:nvSpPr>
        <p:spPr>
          <a:xfrm>
            <a:off x="5888334" y="3054699"/>
            <a:ext cx="6303666" cy="369332"/>
          </a:xfrm>
          <a:prstGeom prst="rect">
            <a:avLst/>
          </a:prstGeom>
          <a:noFill/>
        </p:spPr>
        <p:txBody>
          <a:bodyPr wrap="square" rtlCol="0">
            <a:spAutoFit/>
          </a:bodyPr>
          <a:lstStyle/>
          <a:p>
            <a:r>
              <a:rPr lang="en-US" dirty="0" smtClean="0">
                <a:solidFill>
                  <a:srgbClr val="FF0000"/>
                </a:solidFill>
              </a:rPr>
              <a:t>Solution:</a:t>
            </a:r>
            <a:endParaRPr lang="en-US" dirty="0">
              <a:solidFill>
                <a:srgbClr val="FF0000"/>
              </a:solidFill>
            </a:endParaRPr>
          </a:p>
        </p:txBody>
      </p:sp>
    </p:spTree>
    <p:extLst>
      <p:ext uri="{BB962C8B-B14F-4D97-AF65-F5344CB8AC3E}">
        <p14:creationId xmlns:p14="http://schemas.microsoft.com/office/powerpoint/2010/main" val="932341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638" y="269508"/>
            <a:ext cx="11213432" cy="1199369"/>
          </a:xfrm>
        </p:spPr>
        <p:txBody>
          <a:bodyPr/>
          <a:lstStyle/>
          <a:p>
            <a:pPr algn="ctr"/>
            <a:r>
              <a:rPr lang="en-IN" b="1" dirty="0"/>
              <a:t> Time of Supply of Vouchers – Sec 12(4)/13(4)</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47410940"/>
              </p:ext>
            </p:extLst>
          </p:nvPr>
        </p:nvGraphicFramePr>
        <p:xfrm>
          <a:off x="471638" y="1703721"/>
          <a:ext cx="12192000" cy="5038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a:picLocks noChangeAspect="1"/>
          </p:cNvPicPr>
          <p:nvPr/>
        </p:nvPicPr>
        <p:blipFill rotWithShape="1">
          <a:blip r:embed="rId7">
            <a:extLst>
              <a:ext uri="{28A0092B-C50C-407E-A947-70E740481C1C}">
                <a14:useLocalDpi xmlns:a14="http://schemas.microsoft.com/office/drawing/2010/main" val="0"/>
              </a:ext>
            </a:extLst>
          </a:blip>
          <a:srcRect l="-1" t="16913" r="26986" b="13270"/>
          <a:stretch/>
        </p:blipFill>
        <p:spPr>
          <a:xfrm>
            <a:off x="3060833" y="5499291"/>
            <a:ext cx="3272589" cy="1358709"/>
          </a:xfrm>
          <a:prstGeom prst="rect">
            <a:avLst/>
          </a:prstGeom>
          <a:solidFill>
            <a:schemeClr val="accent1"/>
          </a:solidFill>
          <a:ln>
            <a:solidFill>
              <a:schemeClr val="accent1"/>
            </a:solidFill>
          </a:ln>
        </p:spPr>
      </p:pic>
      <p:pic>
        <p:nvPicPr>
          <p:cNvPr id="8" name="Picture 7"/>
          <p:cNvPicPr>
            <a:picLocks noChangeAspect="1"/>
          </p:cNvPicPr>
          <p:nvPr/>
        </p:nvPicPr>
        <p:blipFill rotWithShape="1">
          <a:blip r:embed="rId8">
            <a:extLst>
              <a:ext uri="{28A0092B-C50C-407E-A947-70E740481C1C}">
                <a14:useLocalDpi xmlns:a14="http://schemas.microsoft.com/office/drawing/2010/main" val="0"/>
              </a:ext>
            </a:extLst>
          </a:blip>
          <a:srcRect t="1327" r="4917" b="19588"/>
          <a:stretch/>
        </p:blipFill>
        <p:spPr>
          <a:xfrm>
            <a:off x="9471260" y="5499291"/>
            <a:ext cx="2897204" cy="1358709"/>
          </a:xfrm>
          <a:prstGeom prst="rect">
            <a:avLst/>
          </a:prstGeom>
          <a:ln>
            <a:solidFill>
              <a:schemeClr val="accent1"/>
            </a:solidFill>
          </a:ln>
        </p:spPr>
      </p:pic>
      <p:pic>
        <p:nvPicPr>
          <p:cNvPr id="9" name="Picture 8"/>
          <p:cNvPicPr>
            <a:picLocks noChangeAspect="1"/>
          </p:cNvPicPr>
          <p:nvPr/>
        </p:nvPicPr>
        <p:blipFill rotWithShape="1">
          <a:blip r:embed="rId9">
            <a:extLst>
              <a:ext uri="{28A0092B-C50C-407E-A947-70E740481C1C}">
                <a14:useLocalDpi xmlns:a14="http://schemas.microsoft.com/office/drawing/2010/main" val="0"/>
              </a:ext>
            </a:extLst>
          </a:blip>
          <a:srcRect l="58812" t="12206" r="1380" b="20156"/>
          <a:stretch/>
        </p:blipFill>
        <p:spPr>
          <a:xfrm>
            <a:off x="7661709" y="5499291"/>
            <a:ext cx="1809551" cy="1384664"/>
          </a:xfrm>
          <a:prstGeom prst="rect">
            <a:avLst/>
          </a:prstGeom>
        </p:spPr>
      </p:pic>
    </p:spTree>
    <p:extLst>
      <p:ext uri="{BB962C8B-B14F-4D97-AF65-F5344CB8AC3E}">
        <p14:creationId xmlns:p14="http://schemas.microsoft.com/office/powerpoint/2010/main" val="32278355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t>Time of Supply of Vouchers – Sec 12(4)/13(4</a:t>
            </a:r>
            <a:r>
              <a:rPr lang="en-IN" b="1" dirty="0" smtClean="0"/>
              <a:t>)</a:t>
            </a:r>
            <a:br>
              <a:rPr lang="en-IN" b="1" dirty="0" smtClean="0"/>
            </a:br>
            <a:r>
              <a:rPr lang="en-IN" b="1" dirty="0" smtClean="0"/>
              <a:t>Illustrations</a:t>
            </a:r>
            <a:endParaRPr lang="en-US" dirty="0"/>
          </a:p>
        </p:txBody>
      </p:sp>
      <p:sp>
        <p:nvSpPr>
          <p:cNvPr id="5" name="Content Placeholder 4"/>
          <p:cNvSpPr>
            <a:spLocks noGrp="1"/>
          </p:cNvSpPr>
          <p:nvPr>
            <p:ph sz="half" idx="2"/>
          </p:nvPr>
        </p:nvSpPr>
        <p:spPr>
          <a:xfrm>
            <a:off x="0" y="2906162"/>
            <a:ext cx="5980112" cy="3951838"/>
          </a:xfrm>
        </p:spPr>
        <p:txBody>
          <a:bodyPr/>
          <a:lstStyle/>
          <a:p>
            <a:pPr algn="just"/>
            <a:r>
              <a:rPr lang="en-US" dirty="0" smtClean="0"/>
              <a:t>Ms. Rhea gets voucher worth </a:t>
            </a:r>
            <a:r>
              <a:rPr lang="en-US" dirty="0" smtClean="0">
                <a:latin typeface="Cambria Math" panose="02040503050406030204" pitchFamily="18" charset="0"/>
                <a:ea typeface="Cambria Math" panose="02040503050406030204" pitchFamily="18" charset="0"/>
              </a:rPr>
              <a:t>₹ 5000 from </a:t>
            </a:r>
            <a:r>
              <a:rPr lang="en-US" dirty="0" err="1" smtClean="0">
                <a:latin typeface="Cambria Math" panose="02040503050406030204" pitchFamily="18" charset="0"/>
                <a:ea typeface="Cambria Math" panose="02040503050406030204" pitchFamily="18" charset="0"/>
              </a:rPr>
              <a:t>Lakme</a:t>
            </a:r>
            <a:r>
              <a:rPr lang="en-US" dirty="0" smtClean="0">
                <a:latin typeface="Cambria Math" panose="02040503050406030204" pitchFamily="18" charset="0"/>
                <a:ea typeface="Cambria Math" panose="02040503050406030204" pitchFamily="18" charset="0"/>
              </a:rPr>
              <a:t> cosmetics on 21.1.2020. </a:t>
            </a:r>
            <a:r>
              <a:rPr lang="en-US" dirty="0" err="1" smtClean="0">
                <a:latin typeface="Cambria Math" panose="02040503050406030204" pitchFamily="18" charset="0"/>
                <a:ea typeface="Cambria Math" panose="02040503050406030204" pitchFamily="18" charset="0"/>
              </a:rPr>
              <a:t>Lakme</a:t>
            </a:r>
            <a:r>
              <a:rPr lang="en-US" dirty="0" smtClean="0">
                <a:latin typeface="Cambria Math" panose="02040503050406030204" pitchFamily="18" charset="0"/>
                <a:ea typeface="Cambria Math" panose="02040503050406030204" pitchFamily="18" charset="0"/>
              </a:rPr>
              <a:t> cosmetics deals in various accessories and cosmetics for Ladies. The voucher  may be redeemed for any items like nail polish, lipsticks, eye liner etc. She redeemed the voucher on 25.2.2020. In this case, TOS will be date of redemption since </a:t>
            </a:r>
            <a:r>
              <a:rPr lang="en-US" b="1" dirty="0" smtClean="0">
                <a:latin typeface="Cambria Math" panose="02040503050406030204" pitchFamily="18" charset="0"/>
                <a:ea typeface="Cambria Math" panose="02040503050406030204" pitchFamily="18" charset="0"/>
              </a:rPr>
              <a:t>supply is not identifiable </a:t>
            </a:r>
            <a:r>
              <a:rPr lang="en-US" dirty="0" smtClean="0">
                <a:latin typeface="Cambria Math" panose="02040503050406030204" pitchFamily="18" charset="0"/>
                <a:ea typeface="Cambria Math" panose="02040503050406030204" pitchFamily="18" charset="0"/>
              </a:rPr>
              <a:t>at the date of issue of voucher.  </a:t>
            </a:r>
            <a:r>
              <a:rPr lang="en-US" b="1" dirty="0" smtClean="0">
                <a:latin typeface="Cambria Math" panose="02040503050406030204" pitchFamily="18" charset="0"/>
                <a:ea typeface="Cambria Math" panose="02040503050406030204" pitchFamily="18" charset="0"/>
              </a:rPr>
              <a:t>TIME OF SUPPLY= 25.02.2020</a:t>
            </a:r>
            <a:endParaRPr lang="en-US" b="1" dirty="0"/>
          </a:p>
        </p:txBody>
      </p:sp>
      <p:sp>
        <p:nvSpPr>
          <p:cNvPr id="7" name="Content Placeholder 6"/>
          <p:cNvSpPr>
            <a:spLocks noGrp="1"/>
          </p:cNvSpPr>
          <p:nvPr>
            <p:ph sz="quarter" idx="4"/>
          </p:nvPr>
        </p:nvSpPr>
        <p:spPr>
          <a:xfrm>
            <a:off x="6208712" y="2906162"/>
            <a:ext cx="5983288" cy="3951838"/>
          </a:xfrm>
        </p:spPr>
        <p:txBody>
          <a:bodyPr/>
          <a:lstStyle/>
          <a:p>
            <a:pPr algn="just"/>
            <a:r>
              <a:rPr lang="en-US" dirty="0" smtClean="0"/>
              <a:t>Ms. Preeti gets a voucher worth </a:t>
            </a:r>
            <a:r>
              <a:rPr lang="en-US" dirty="0" smtClean="0">
                <a:latin typeface="Cambria Math" panose="02040503050406030204" pitchFamily="18" charset="0"/>
                <a:ea typeface="Cambria Math" panose="02040503050406030204" pitchFamily="18" charset="0"/>
              </a:rPr>
              <a:t>₹ 3000 on 21.2.2020 to avail the services of </a:t>
            </a:r>
            <a:r>
              <a:rPr lang="en-US" dirty="0" err="1" smtClean="0">
                <a:latin typeface="Cambria Math" panose="02040503050406030204" pitchFamily="18" charset="0"/>
                <a:ea typeface="Cambria Math" panose="02040503050406030204" pitchFamily="18" charset="0"/>
              </a:rPr>
              <a:t>eyecheck</a:t>
            </a:r>
            <a:r>
              <a:rPr lang="en-US" dirty="0" smtClean="0">
                <a:latin typeface="Cambria Math" panose="02040503050406030204" pitchFamily="18" charset="0"/>
                <a:ea typeface="Cambria Math" panose="02040503050406030204" pitchFamily="18" charset="0"/>
              </a:rPr>
              <a:t> up with Eye7 hospital. Preeti redeems the voucher on 10.3.2020. In this case, </a:t>
            </a:r>
            <a:r>
              <a:rPr lang="en-US" b="1" dirty="0" smtClean="0">
                <a:latin typeface="Cambria Math" panose="02040503050406030204" pitchFamily="18" charset="0"/>
                <a:ea typeface="Cambria Math" panose="02040503050406030204" pitchFamily="18" charset="0"/>
              </a:rPr>
              <a:t>TIME OF SUPPLY will be 21.2.2020</a:t>
            </a:r>
            <a:r>
              <a:rPr lang="en-US" dirty="0" smtClean="0">
                <a:latin typeface="Cambria Math" panose="02040503050406030204" pitchFamily="18" charset="0"/>
                <a:ea typeface="Cambria Math" panose="02040503050406030204" pitchFamily="18" charset="0"/>
              </a:rPr>
              <a:t>, the date of issue of voucher since </a:t>
            </a:r>
            <a:r>
              <a:rPr lang="en-US" b="1" dirty="0" smtClean="0">
                <a:latin typeface="Cambria Math" panose="02040503050406030204" pitchFamily="18" charset="0"/>
                <a:ea typeface="Cambria Math" panose="02040503050406030204" pitchFamily="18" charset="0"/>
              </a:rPr>
              <a:t>supply is identifiable</a:t>
            </a:r>
            <a:r>
              <a:rPr lang="en-US" dirty="0" smtClean="0">
                <a:latin typeface="Cambria Math" panose="02040503050406030204" pitchFamily="18" charset="0"/>
                <a:ea typeface="Cambria Math" panose="02040503050406030204" pitchFamily="18" charset="0"/>
              </a:rPr>
              <a:t>. </a:t>
            </a:r>
            <a:endParaRPr lang="en-US" dirty="0"/>
          </a:p>
        </p:txBody>
      </p:sp>
    </p:spTree>
    <p:extLst>
      <p:ext uri="{BB962C8B-B14F-4D97-AF65-F5344CB8AC3E}">
        <p14:creationId xmlns:p14="http://schemas.microsoft.com/office/powerpoint/2010/main" val="1747840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388" y="481263"/>
            <a:ext cx="11280808" cy="1199369"/>
          </a:xfrm>
        </p:spPr>
        <p:txBody>
          <a:bodyPr/>
          <a:lstStyle/>
          <a:p>
            <a:pPr algn="ctr"/>
            <a:r>
              <a:rPr lang="en-IN" b="1" dirty="0"/>
              <a:t> </a:t>
            </a:r>
            <a:r>
              <a:rPr lang="en-IN" b="1" dirty="0" smtClean="0"/>
              <a:t>Time of Supply for Residual Cases</a:t>
            </a:r>
            <a:br>
              <a:rPr lang="en-IN" b="1" dirty="0" smtClean="0"/>
            </a:br>
            <a:r>
              <a:rPr lang="en-IN" b="1" dirty="0" smtClean="0"/>
              <a:t>Sec </a:t>
            </a:r>
            <a:r>
              <a:rPr lang="en-IN" b="1" dirty="0"/>
              <a:t>12(5) / 13(5)</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40724455"/>
              </p:ext>
            </p:extLst>
          </p:nvPr>
        </p:nvGraphicFramePr>
        <p:xfrm>
          <a:off x="0" y="3455470"/>
          <a:ext cx="12192000" cy="22811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ounded Rectangle 5"/>
          <p:cNvSpPr/>
          <p:nvPr/>
        </p:nvSpPr>
        <p:spPr>
          <a:xfrm>
            <a:off x="962526" y="2117557"/>
            <a:ext cx="9731141" cy="12609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62526" y="2286347"/>
            <a:ext cx="9731141" cy="1015663"/>
          </a:xfrm>
          <a:prstGeom prst="rect">
            <a:avLst/>
          </a:prstGeom>
          <a:noFill/>
        </p:spPr>
        <p:txBody>
          <a:bodyPr wrap="square" rtlCol="0">
            <a:spAutoFit/>
          </a:bodyPr>
          <a:lstStyle/>
          <a:p>
            <a:pPr lvl="0" algn="ctr"/>
            <a:r>
              <a:rPr lang="en-US" sz="2000" b="1" dirty="0">
                <a:solidFill>
                  <a:schemeClr val="bg1"/>
                </a:solidFill>
              </a:rPr>
              <a:t>Where it is not possible to determine the time of supply under any of the circumstances discussed, it shall be determined as:</a:t>
            </a:r>
          </a:p>
          <a:p>
            <a:pPr algn="ctr"/>
            <a:endParaRPr lang="en-US" sz="2000" b="1" dirty="0">
              <a:solidFill>
                <a:schemeClr val="bg1"/>
              </a:solidFill>
            </a:endParaRPr>
          </a:p>
        </p:txBody>
      </p:sp>
      <p:pic>
        <p:nvPicPr>
          <p:cNvPr id="7" name="Picture 6"/>
          <p:cNvPicPr>
            <a:picLocks noChangeAspect="1"/>
          </p:cNvPicPr>
          <p:nvPr/>
        </p:nvPicPr>
        <p:blipFill rotWithShape="1">
          <a:blip r:embed="rId7" cstate="print">
            <a:extLst>
              <a:ext uri="{28A0092B-C50C-407E-A947-70E740481C1C}">
                <a14:useLocalDpi xmlns:a14="http://schemas.microsoft.com/office/drawing/2010/main" val="0"/>
              </a:ext>
            </a:extLst>
          </a:blip>
          <a:srcRect l="17434" t="14115" r="17525" b="11704"/>
          <a:stretch/>
        </p:blipFill>
        <p:spPr>
          <a:xfrm>
            <a:off x="9490509" y="3547256"/>
            <a:ext cx="1732547" cy="851489"/>
          </a:xfrm>
          <a:prstGeom prst="rect">
            <a:avLst/>
          </a:prstGeom>
        </p:spPr>
      </p:pic>
    </p:spTree>
    <p:extLst>
      <p:ext uri="{BB962C8B-B14F-4D97-AF65-F5344CB8AC3E}">
        <p14:creationId xmlns:p14="http://schemas.microsoft.com/office/powerpoint/2010/main" val="32515550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TIME OF SUPPLY (TOS)</a:t>
            </a:r>
            <a:endParaRPr lang="en-US" dirty="0"/>
          </a:p>
        </p:txBody>
      </p:sp>
      <p:sp>
        <p:nvSpPr>
          <p:cNvPr id="3" name="Content Placeholder 2"/>
          <p:cNvSpPr>
            <a:spLocks noGrp="1"/>
          </p:cNvSpPr>
          <p:nvPr>
            <p:ph idx="1"/>
          </p:nvPr>
        </p:nvSpPr>
        <p:spPr>
          <a:xfrm>
            <a:off x="418749" y="2744257"/>
            <a:ext cx="11768488" cy="3416300"/>
          </a:xfrm>
        </p:spPr>
        <p:txBody>
          <a:bodyPr/>
          <a:lstStyle/>
          <a:p>
            <a:r>
              <a:rPr lang="en-US" dirty="0" smtClean="0"/>
              <a:t>GST is payable on supply</a:t>
            </a:r>
            <a:endParaRPr lang="en-US" dirty="0"/>
          </a:p>
          <a:p>
            <a:r>
              <a:rPr lang="en-US" dirty="0" smtClean="0"/>
              <a:t>A supply consists of elements that can be separated in time like agreement to supply, delivery of goods, provision of services, issue of invoice, payment, </a:t>
            </a:r>
            <a:r>
              <a:rPr lang="en-CA" dirty="0"/>
              <a:t>and entry of the payment in the </a:t>
            </a:r>
            <a:r>
              <a:rPr lang="en-CA" dirty="0" smtClean="0"/>
              <a:t>records</a:t>
            </a:r>
            <a:r>
              <a:rPr lang="en-US" dirty="0"/>
              <a:t> </a:t>
            </a:r>
            <a:r>
              <a:rPr lang="en-CA" dirty="0" smtClean="0"/>
              <a:t>or </a:t>
            </a:r>
            <a:r>
              <a:rPr lang="en-CA" dirty="0"/>
              <a:t>deposit in the bank</a:t>
            </a:r>
            <a:r>
              <a:rPr lang="en-CA" dirty="0" smtClean="0"/>
              <a:t>.</a:t>
            </a:r>
          </a:p>
          <a:p>
            <a:r>
              <a:rPr lang="en-CA" dirty="0"/>
              <a:t>So, at which of these points of time does GST </a:t>
            </a:r>
            <a:r>
              <a:rPr lang="en-CA" dirty="0" smtClean="0"/>
              <a:t>become payable ?</a:t>
            </a:r>
          </a:p>
          <a:p>
            <a:endParaRPr lang="en-US" dirty="0" smtClean="0"/>
          </a:p>
          <a:p>
            <a:endParaRPr lang="en-US" dirty="0"/>
          </a:p>
        </p:txBody>
      </p:sp>
      <p:sp>
        <p:nvSpPr>
          <p:cNvPr id="4" name="Oval 3"/>
          <p:cNvSpPr/>
          <p:nvPr/>
        </p:nvSpPr>
        <p:spPr>
          <a:xfrm>
            <a:off x="3108960" y="4620127"/>
            <a:ext cx="5457524" cy="1617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816416" y="4920817"/>
            <a:ext cx="4042611" cy="1015663"/>
          </a:xfrm>
          <a:prstGeom prst="rect">
            <a:avLst/>
          </a:prstGeom>
          <a:noFill/>
        </p:spPr>
        <p:txBody>
          <a:bodyPr wrap="square" rtlCol="0">
            <a:spAutoFit/>
          </a:bodyPr>
          <a:lstStyle/>
          <a:p>
            <a:pPr algn="ctr"/>
            <a:r>
              <a:rPr lang="en-US" sz="2000" b="1" dirty="0" smtClean="0">
                <a:solidFill>
                  <a:schemeClr val="bg1"/>
                </a:solidFill>
              </a:rPr>
              <a:t>TOS is</a:t>
            </a:r>
          </a:p>
          <a:p>
            <a:pPr algn="ctr"/>
            <a:r>
              <a:rPr lang="en-US" sz="2000" b="1" dirty="0" smtClean="0">
                <a:solidFill>
                  <a:schemeClr val="bg1"/>
                </a:solidFill>
              </a:rPr>
              <a:t>Point in time when the liability to pay tax arises</a:t>
            </a:r>
            <a:endParaRPr lang="en-US" sz="2000" b="1" dirty="0">
              <a:solidFill>
                <a:schemeClr val="bg1"/>
              </a:solidFill>
            </a:endParaRPr>
          </a:p>
        </p:txBody>
      </p:sp>
    </p:spTree>
    <p:extLst>
      <p:ext uri="{BB962C8B-B14F-4D97-AF65-F5344CB8AC3E}">
        <p14:creationId xmlns:p14="http://schemas.microsoft.com/office/powerpoint/2010/main" val="22087466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764" y="510139"/>
            <a:ext cx="11184556" cy="1655545"/>
          </a:xfrm>
        </p:spPr>
        <p:txBody>
          <a:bodyPr/>
          <a:lstStyle/>
          <a:p>
            <a:pPr algn="ctr"/>
            <a:r>
              <a:rPr lang="en-IN" sz="3500" b="1" dirty="0"/>
              <a:t>Time of Supply of Goods / </a:t>
            </a:r>
            <a:r>
              <a:rPr lang="en-IN" sz="3500" b="1" dirty="0" smtClean="0"/>
              <a:t>Services: Value </a:t>
            </a:r>
            <a:r>
              <a:rPr lang="en-IN" sz="3500" b="1" dirty="0"/>
              <a:t>Addition </a:t>
            </a:r>
            <a:r>
              <a:rPr lang="en-IN" sz="3500" b="1" dirty="0" smtClean="0"/>
              <a:t>Sec. </a:t>
            </a:r>
            <a:r>
              <a:rPr lang="en-IN" sz="3500" b="1" dirty="0"/>
              <a:t>12(6) / 13(6)</a:t>
            </a:r>
            <a:r>
              <a:rPr lang="en-IN" b="1" dirty="0"/>
              <a:t/>
            </a:r>
            <a:br>
              <a:rPr lang="en-IN" b="1"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21111049"/>
              </p:ext>
            </p:extLst>
          </p:nvPr>
        </p:nvGraphicFramePr>
        <p:xfrm>
          <a:off x="1357162" y="2165684"/>
          <a:ext cx="4908884" cy="30512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499637775"/>
              </p:ext>
            </p:extLst>
          </p:nvPr>
        </p:nvGraphicFramePr>
        <p:xfrm>
          <a:off x="4380565" y="2964581"/>
          <a:ext cx="7679891" cy="224010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 name="Diagram 5"/>
          <p:cNvGraphicFramePr/>
          <p:nvPr>
            <p:extLst>
              <p:ext uri="{D42A27DB-BD31-4B8C-83A1-F6EECF244321}">
                <p14:modId xmlns:p14="http://schemas.microsoft.com/office/powerpoint/2010/main" val="468721653"/>
              </p:ext>
            </p:extLst>
          </p:nvPr>
        </p:nvGraphicFramePr>
        <p:xfrm>
          <a:off x="0" y="2454442"/>
          <a:ext cx="3205214" cy="261807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7" name="TextBox 6"/>
          <p:cNvSpPr txBox="1"/>
          <p:nvPr/>
        </p:nvSpPr>
        <p:spPr>
          <a:xfrm>
            <a:off x="154004" y="6179418"/>
            <a:ext cx="11723570" cy="369332"/>
          </a:xfrm>
          <a:prstGeom prst="rect">
            <a:avLst/>
          </a:prstGeom>
          <a:noFill/>
        </p:spPr>
        <p:txBody>
          <a:bodyPr wrap="square" rtlCol="0">
            <a:spAutoFit/>
          </a:bodyPr>
          <a:lstStyle/>
          <a:p>
            <a:pPr algn="ctr"/>
            <a:r>
              <a:rPr lang="en-IN" b="1" i="1" kern="0" dirty="0"/>
              <a:t>As per Section 15(2)(d) of CGST </a:t>
            </a:r>
            <a:r>
              <a:rPr lang="en-IN" b="1" i="1" kern="0" dirty="0" smtClean="0"/>
              <a:t>Act, this additional payment is included in the value </a:t>
            </a:r>
            <a:r>
              <a:rPr lang="en-IN" b="1" i="1" kern="0" dirty="0"/>
              <a:t>of </a:t>
            </a:r>
            <a:r>
              <a:rPr lang="en-IN" b="1" i="1" kern="0" dirty="0" smtClean="0"/>
              <a:t>supply.</a:t>
            </a:r>
            <a:endParaRPr lang="en-US" dirty="0"/>
          </a:p>
        </p:txBody>
      </p:sp>
    </p:spTree>
    <p:extLst>
      <p:ext uri="{BB962C8B-B14F-4D97-AF65-F5344CB8AC3E}">
        <p14:creationId xmlns:p14="http://schemas.microsoft.com/office/powerpoint/2010/main" val="247647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418" y="973668"/>
            <a:ext cx="11203912" cy="706964"/>
          </a:xfrm>
        </p:spPr>
        <p:txBody>
          <a:bodyPr/>
          <a:lstStyle/>
          <a:p>
            <a:pPr algn="ctr"/>
            <a:r>
              <a:rPr lang="en-IN" b="1" dirty="0"/>
              <a:t>Time of Supply of Goods / Services: Value Addition Sec. 12(6) / 13(6)</a:t>
            </a:r>
            <a:br>
              <a:rPr lang="en-IN" b="1" dirty="0"/>
            </a:br>
            <a:endParaRPr lang="en-US" dirty="0"/>
          </a:p>
        </p:txBody>
      </p:sp>
      <p:sp>
        <p:nvSpPr>
          <p:cNvPr id="3" name="Content Placeholder 2"/>
          <p:cNvSpPr>
            <a:spLocks noGrp="1"/>
          </p:cNvSpPr>
          <p:nvPr>
            <p:ph idx="1"/>
          </p:nvPr>
        </p:nvSpPr>
        <p:spPr>
          <a:xfrm>
            <a:off x="0" y="2603500"/>
            <a:ext cx="12192000" cy="4254500"/>
          </a:xfrm>
        </p:spPr>
        <p:txBody>
          <a:bodyPr/>
          <a:lstStyle/>
          <a:p>
            <a:pPr algn="just"/>
            <a:r>
              <a:rPr lang="en-US" dirty="0" smtClean="0"/>
              <a:t>Example: M/s </a:t>
            </a:r>
            <a:r>
              <a:rPr lang="en-US" dirty="0" err="1" smtClean="0"/>
              <a:t>Kanishka</a:t>
            </a:r>
            <a:r>
              <a:rPr lang="en-US" dirty="0" smtClean="0"/>
              <a:t> supplies services to Mr. Gautam for </a:t>
            </a:r>
            <a:r>
              <a:rPr lang="en-US" dirty="0" smtClean="0">
                <a:latin typeface="Cambria Math" panose="02040503050406030204" pitchFamily="18" charset="0"/>
                <a:ea typeface="Cambria Math" panose="02040503050406030204" pitchFamily="18" charset="0"/>
              </a:rPr>
              <a:t>₹ 4, 70,000 on 25.11.2019 with credit period of 1 month. The invoice specifies an interest charge of ₹ 3000 in case the recipient fails to make the payment in specified time period. Mr. Gautam makes the payment of </a:t>
            </a:r>
            <a:r>
              <a:rPr lang="en-US" dirty="0">
                <a:latin typeface="Cambria Math" panose="02040503050406030204" pitchFamily="18" charset="0"/>
                <a:ea typeface="Cambria Math" panose="02040503050406030204" pitchFamily="18" charset="0"/>
              </a:rPr>
              <a:t>₹ 4, 70,000 </a:t>
            </a:r>
            <a:r>
              <a:rPr lang="en-US" dirty="0" smtClean="0">
                <a:latin typeface="Cambria Math" panose="02040503050406030204" pitchFamily="18" charset="0"/>
                <a:ea typeface="Cambria Math" panose="02040503050406030204" pitchFamily="18" charset="0"/>
              </a:rPr>
              <a:t> on 31.12.2019. Further, He pays the charges for late payment: interest of </a:t>
            </a:r>
            <a:r>
              <a:rPr lang="en-US" dirty="0">
                <a:latin typeface="Cambria Math" panose="02040503050406030204" pitchFamily="18" charset="0"/>
                <a:ea typeface="Cambria Math" panose="02040503050406030204" pitchFamily="18" charset="0"/>
              </a:rPr>
              <a:t>₹ 3000 </a:t>
            </a:r>
            <a:r>
              <a:rPr lang="en-US" dirty="0" smtClean="0">
                <a:latin typeface="Cambria Math" panose="02040503050406030204" pitchFamily="18" charset="0"/>
                <a:ea typeface="Cambria Math" panose="02040503050406030204" pitchFamily="18" charset="0"/>
              </a:rPr>
              <a:t>on 08.01.2020.</a:t>
            </a:r>
          </a:p>
          <a:p>
            <a:pPr algn="just"/>
            <a:endParaRPr lang="en-US" dirty="0">
              <a:latin typeface="Cambria Math" panose="02040503050406030204" pitchFamily="18" charset="0"/>
              <a:ea typeface="Cambria Math" panose="02040503050406030204" pitchFamily="18" charset="0"/>
            </a:endParaRPr>
          </a:p>
          <a:p>
            <a:pPr marL="0" indent="0" algn="just">
              <a:buNone/>
            </a:pPr>
            <a:r>
              <a:rPr lang="en-US" b="1" dirty="0" smtClean="0">
                <a:latin typeface="Cambria Math" panose="02040503050406030204" pitchFamily="18" charset="0"/>
                <a:ea typeface="Cambria Math" panose="02040503050406030204" pitchFamily="18" charset="0"/>
              </a:rPr>
              <a:t>	TIME OF SUPPLY</a:t>
            </a:r>
            <a:r>
              <a:rPr lang="en-US" dirty="0" smtClean="0">
                <a:latin typeface="Cambria Math" panose="02040503050406030204" pitchFamily="18" charset="0"/>
                <a:ea typeface="Cambria Math" panose="02040503050406030204" pitchFamily="18" charset="0"/>
              </a:rPr>
              <a:t> in respect of </a:t>
            </a:r>
            <a:r>
              <a:rPr lang="en-US" b="1" dirty="0" smtClean="0">
                <a:latin typeface="Cambria Math" panose="02040503050406030204" pitchFamily="18" charset="0"/>
                <a:ea typeface="Cambria Math" panose="02040503050406030204" pitchFamily="18" charset="0"/>
              </a:rPr>
              <a:t>Addition in value is 08.01.2020</a:t>
            </a:r>
            <a:r>
              <a:rPr lang="en-US" dirty="0" smtClean="0">
                <a:latin typeface="Cambria Math" panose="02040503050406030204" pitchFamily="18" charset="0"/>
                <a:ea typeface="Cambria Math" panose="02040503050406030204" pitchFamily="18" charset="0"/>
              </a:rPr>
              <a:t> i.e. Date on which supplier receives such addition in value 	of </a:t>
            </a:r>
            <a:r>
              <a:rPr lang="en-US" dirty="0">
                <a:latin typeface="Cambria Math" panose="02040503050406030204" pitchFamily="18" charset="0"/>
                <a:ea typeface="Cambria Math" panose="02040503050406030204" pitchFamily="18" charset="0"/>
              </a:rPr>
              <a:t>₹ </a:t>
            </a:r>
            <a:r>
              <a:rPr lang="en-US" dirty="0" smtClean="0">
                <a:latin typeface="Cambria Math" panose="02040503050406030204" pitchFamily="18" charset="0"/>
                <a:ea typeface="Cambria Math" panose="02040503050406030204" pitchFamily="18" charset="0"/>
              </a:rPr>
              <a:t>3000.</a:t>
            </a:r>
            <a:endParaRPr lang="en-US" dirty="0"/>
          </a:p>
        </p:txBody>
      </p:sp>
    </p:spTree>
    <p:extLst>
      <p:ext uri="{BB962C8B-B14F-4D97-AF65-F5344CB8AC3E}">
        <p14:creationId xmlns:p14="http://schemas.microsoft.com/office/powerpoint/2010/main" val="38737629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263" y="433137"/>
            <a:ext cx="11213431" cy="1247495"/>
          </a:xfrm>
        </p:spPr>
        <p:txBody>
          <a:bodyPr/>
          <a:lstStyle/>
          <a:p>
            <a:pPr algn="ctr"/>
            <a:r>
              <a:rPr lang="en-IN" b="1" dirty="0"/>
              <a:t>Change in rate of tax in respect of supply of goods or services – Sec 14</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69257417"/>
              </p:ext>
            </p:extLst>
          </p:nvPr>
        </p:nvGraphicFramePr>
        <p:xfrm>
          <a:off x="0" y="2088681"/>
          <a:ext cx="12192000" cy="4942648"/>
        </p:xfrm>
        <a:graphic>
          <a:graphicData uri="http://schemas.openxmlformats.org/drawingml/2006/table">
            <a:tbl>
              <a:tblPr firstRow="1" bandRow="1">
                <a:tableStyleId>{5C22544A-7EE6-4342-B048-85BDC9FD1C3A}</a:tableStyleId>
              </a:tblPr>
              <a:tblGrid>
                <a:gridCol w="2096714"/>
                <a:gridCol w="2780086"/>
                <a:gridCol w="2438400"/>
                <a:gridCol w="2438400"/>
                <a:gridCol w="2438400"/>
              </a:tblGrid>
              <a:tr h="1294567">
                <a:tc>
                  <a:txBody>
                    <a:bodyPr/>
                    <a:lstStyle/>
                    <a:p>
                      <a:pPr algn="ctr" rtl="0" fontAlgn="t">
                        <a:spcBef>
                          <a:spcPts val="0"/>
                        </a:spcBef>
                        <a:spcAft>
                          <a:spcPts val="0"/>
                        </a:spcAft>
                      </a:pPr>
                      <a:r>
                        <a:rPr lang="en-IN" sz="1800" b="1" u="none" strike="noStrike" dirty="0" smtClean="0">
                          <a:solidFill>
                            <a:schemeClr val="bg1"/>
                          </a:solidFill>
                          <a:effectLst/>
                          <a:latin typeface="+mj-lt"/>
                        </a:rPr>
                        <a:t>Taxable supply has been provided</a:t>
                      </a:r>
                      <a:endParaRPr lang="en-IN" sz="1800" b="1" dirty="0">
                        <a:solidFill>
                          <a:schemeClr val="bg1"/>
                        </a:solidFill>
                        <a:effectLst/>
                        <a:latin typeface="+mj-lt"/>
                      </a:endParaRPr>
                    </a:p>
                  </a:txBody>
                  <a:tcPr marL="56216" marR="56216" marT="38548" marB="38548" anchor="ctr"/>
                </a:tc>
                <a:tc>
                  <a:txBody>
                    <a:bodyPr/>
                    <a:lstStyle/>
                    <a:p>
                      <a:pPr algn="ctr" rtl="0" fontAlgn="t">
                        <a:spcBef>
                          <a:spcPts val="0"/>
                        </a:spcBef>
                        <a:spcAft>
                          <a:spcPts val="0"/>
                        </a:spcAft>
                      </a:pPr>
                      <a:r>
                        <a:rPr lang="en-IN" sz="1800" b="1" u="none" strike="noStrike" dirty="0">
                          <a:solidFill>
                            <a:schemeClr val="bg1"/>
                          </a:solidFill>
                          <a:effectLst/>
                          <a:latin typeface="+mj-lt"/>
                        </a:rPr>
                        <a:t>Date of </a:t>
                      </a:r>
                      <a:r>
                        <a:rPr lang="en-IN" sz="1800" b="1" u="none" strike="noStrike" dirty="0" smtClean="0">
                          <a:solidFill>
                            <a:schemeClr val="bg1"/>
                          </a:solidFill>
                          <a:effectLst/>
                          <a:latin typeface="+mj-lt"/>
                        </a:rPr>
                        <a:t>issue of invoice</a:t>
                      </a:r>
                      <a:endParaRPr lang="en-IN" sz="1800" b="1" dirty="0">
                        <a:solidFill>
                          <a:schemeClr val="bg1"/>
                        </a:solidFill>
                        <a:effectLst/>
                        <a:latin typeface="+mj-lt"/>
                      </a:endParaRPr>
                    </a:p>
                  </a:txBody>
                  <a:tcPr marL="56216" marR="56216" marT="38548" marB="38548" anchor="ctr"/>
                </a:tc>
                <a:tc>
                  <a:txBody>
                    <a:bodyPr/>
                    <a:lstStyle/>
                    <a:p>
                      <a:pPr algn="ctr" rtl="0" fontAlgn="t">
                        <a:spcBef>
                          <a:spcPts val="0"/>
                        </a:spcBef>
                        <a:spcAft>
                          <a:spcPts val="0"/>
                        </a:spcAft>
                      </a:pPr>
                      <a:r>
                        <a:rPr lang="en-IN" sz="1800" b="1" u="none" strike="noStrike" dirty="0">
                          <a:solidFill>
                            <a:schemeClr val="bg1"/>
                          </a:solidFill>
                          <a:effectLst/>
                          <a:latin typeface="+mj-lt"/>
                        </a:rPr>
                        <a:t>Date of receipt of payment</a:t>
                      </a:r>
                      <a:endParaRPr lang="en-IN" sz="1800" b="1" dirty="0">
                        <a:solidFill>
                          <a:schemeClr val="bg1"/>
                        </a:solidFill>
                        <a:effectLst/>
                        <a:latin typeface="+mj-lt"/>
                      </a:endParaRPr>
                    </a:p>
                  </a:txBody>
                  <a:tcPr marL="56216" marR="56216" marT="38548" marB="38548" anchor="ctr"/>
                </a:tc>
                <a:tc>
                  <a:txBody>
                    <a:bodyPr/>
                    <a:lstStyle/>
                    <a:p>
                      <a:pPr algn="ctr" rtl="0" fontAlgn="t">
                        <a:spcBef>
                          <a:spcPts val="0"/>
                        </a:spcBef>
                        <a:spcAft>
                          <a:spcPts val="0"/>
                        </a:spcAft>
                      </a:pPr>
                      <a:r>
                        <a:rPr lang="en-IN" sz="1800" b="1" u="none" strike="noStrike" dirty="0">
                          <a:solidFill>
                            <a:schemeClr val="bg1"/>
                          </a:solidFill>
                          <a:effectLst/>
                          <a:latin typeface="+mj-lt"/>
                        </a:rPr>
                        <a:t>Time of supply</a:t>
                      </a:r>
                      <a:endParaRPr lang="en-IN" sz="1800" b="1" dirty="0">
                        <a:solidFill>
                          <a:schemeClr val="bg1"/>
                        </a:solidFill>
                        <a:effectLst/>
                        <a:latin typeface="+mj-lt"/>
                      </a:endParaRPr>
                    </a:p>
                  </a:txBody>
                  <a:tcPr marL="56216" marR="56216" marT="38548" marB="38548" anchor="ctr"/>
                </a:tc>
                <a:tc>
                  <a:txBody>
                    <a:bodyPr/>
                    <a:lstStyle/>
                    <a:p>
                      <a:pPr algn="ctr" rtl="0" fontAlgn="t">
                        <a:spcBef>
                          <a:spcPts val="0"/>
                        </a:spcBef>
                        <a:spcAft>
                          <a:spcPts val="0"/>
                        </a:spcAft>
                      </a:pPr>
                      <a:r>
                        <a:rPr lang="en-IN" sz="1800" b="1" u="none" strike="noStrike" dirty="0">
                          <a:solidFill>
                            <a:schemeClr val="bg1"/>
                          </a:solidFill>
                          <a:effectLst/>
                          <a:latin typeface="+mj-lt"/>
                        </a:rPr>
                        <a:t>Rate of tax</a:t>
                      </a:r>
                      <a:endParaRPr lang="en-IN" sz="1800" b="1" dirty="0">
                        <a:solidFill>
                          <a:schemeClr val="bg1"/>
                        </a:solidFill>
                        <a:effectLst/>
                        <a:latin typeface="+mj-lt"/>
                      </a:endParaRPr>
                    </a:p>
                  </a:txBody>
                  <a:tcPr marL="56216" marR="56216" marT="38548" marB="38548" anchor="ctr"/>
                </a:tc>
              </a:tr>
              <a:tr h="2179348">
                <a:tc rowSpan="3">
                  <a:txBody>
                    <a:bodyPr/>
                    <a:lstStyle/>
                    <a:p>
                      <a:pPr algn="ctr" rtl="0" fontAlgn="t">
                        <a:spcBef>
                          <a:spcPts val="0"/>
                        </a:spcBef>
                        <a:spcAft>
                          <a:spcPts val="0"/>
                        </a:spcAft>
                      </a:pPr>
                      <a:r>
                        <a:rPr lang="en-IN" sz="1800" b="1" u="none" strike="noStrike" dirty="0">
                          <a:effectLst/>
                          <a:latin typeface="+mj-lt"/>
                        </a:rPr>
                        <a:t>Before</a:t>
                      </a:r>
                      <a:endParaRPr lang="en-IN" sz="1800" b="1" dirty="0">
                        <a:effectLst/>
                        <a:latin typeface="+mj-lt"/>
                      </a:endParaRPr>
                    </a:p>
                    <a:p>
                      <a:pPr algn="ctr" rtl="0" fontAlgn="t">
                        <a:spcBef>
                          <a:spcPts val="0"/>
                        </a:spcBef>
                        <a:spcAft>
                          <a:spcPts val="0"/>
                        </a:spcAft>
                      </a:pPr>
                      <a:r>
                        <a:rPr lang="en-IN" sz="1800" b="0" u="none" strike="noStrike" dirty="0" smtClean="0">
                          <a:effectLst/>
                          <a:latin typeface="+mj-lt"/>
                        </a:rPr>
                        <a:t>Change</a:t>
                      </a:r>
                      <a:r>
                        <a:rPr lang="en-IN" sz="1800" b="0" u="none" strike="noStrike" baseline="0" dirty="0" smtClean="0">
                          <a:effectLst/>
                          <a:latin typeface="+mj-lt"/>
                        </a:rPr>
                        <a:t> in effective rate of tax</a:t>
                      </a:r>
                      <a:endParaRPr lang="en-IN" sz="1800" b="0" dirty="0">
                        <a:effectLst/>
                        <a:latin typeface="+mj-lt"/>
                      </a:endParaRPr>
                    </a:p>
                  </a:txBody>
                  <a:tcPr marL="56216" marR="56216" marT="38548" marB="38548" anchor="ctr"/>
                </a:tc>
                <a:tc>
                  <a:txBody>
                    <a:bodyPr/>
                    <a:lstStyle/>
                    <a:p>
                      <a:pPr algn="ctr" rtl="0" fontAlgn="t">
                        <a:spcBef>
                          <a:spcPts val="0"/>
                        </a:spcBef>
                        <a:spcAft>
                          <a:spcPts val="0"/>
                        </a:spcAft>
                      </a:pPr>
                      <a:r>
                        <a:rPr lang="en-IN" sz="1800" u="none" strike="noStrike" dirty="0">
                          <a:effectLst/>
                          <a:latin typeface="+mj-lt"/>
                        </a:rPr>
                        <a:t>After</a:t>
                      </a:r>
                      <a:endParaRPr lang="en-IN" sz="1800" dirty="0">
                        <a:effectLst/>
                        <a:latin typeface="+mj-lt"/>
                      </a:endParaRPr>
                    </a:p>
                  </a:txBody>
                  <a:tcPr marL="56216" marR="56216" marT="38548" marB="38548" anchor="ctr"/>
                </a:tc>
                <a:tc>
                  <a:txBody>
                    <a:bodyPr/>
                    <a:lstStyle/>
                    <a:p>
                      <a:pPr algn="ctr" rtl="0" fontAlgn="t">
                        <a:spcBef>
                          <a:spcPts val="0"/>
                        </a:spcBef>
                        <a:spcAft>
                          <a:spcPts val="0"/>
                        </a:spcAft>
                      </a:pPr>
                      <a:r>
                        <a:rPr lang="en-IN" sz="1800" u="none" strike="noStrike" dirty="0">
                          <a:effectLst/>
                          <a:latin typeface="+mj-lt"/>
                        </a:rPr>
                        <a:t>After</a:t>
                      </a:r>
                      <a:endParaRPr lang="en-IN" sz="1800" dirty="0">
                        <a:effectLst/>
                        <a:latin typeface="+mj-lt"/>
                      </a:endParaRPr>
                    </a:p>
                  </a:txBody>
                  <a:tcPr marL="56216" marR="56216" marT="38548" marB="38548" anchor="ctr"/>
                </a:tc>
                <a:tc>
                  <a:txBody>
                    <a:bodyPr/>
                    <a:lstStyle/>
                    <a:p>
                      <a:pPr marL="514350" indent="-514350" algn="l" rtl="0" fontAlgn="t">
                        <a:spcBef>
                          <a:spcPts val="0"/>
                        </a:spcBef>
                        <a:spcAft>
                          <a:spcPts val="0"/>
                        </a:spcAft>
                        <a:buAutoNum type="arabicPeriod"/>
                      </a:pPr>
                      <a:r>
                        <a:rPr lang="en-IN" sz="1800" u="none" strike="noStrike" dirty="0" smtClean="0">
                          <a:effectLst/>
                          <a:latin typeface="+mj-lt"/>
                        </a:rPr>
                        <a:t>Date of receipt of Payment</a:t>
                      </a:r>
                    </a:p>
                    <a:p>
                      <a:pPr marL="514350" indent="-514350" algn="l" rtl="0" fontAlgn="t">
                        <a:spcBef>
                          <a:spcPts val="0"/>
                        </a:spcBef>
                        <a:spcAft>
                          <a:spcPts val="0"/>
                        </a:spcAft>
                        <a:buAutoNum type="arabicPeriod"/>
                      </a:pPr>
                      <a:r>
                        <a:rPr lang="en-IN" sz="1800" u="none" strike="noStrike" dirty="0" smtClean="0">
                          <a:effectLst/>
                          <a:latin typeface="+mj-lt"/>
                        </a:rPr>
                        <a:t>Date of issue of invoice</a:t>
                      </a:r>
                      <a:r>
                        <a:rPr lang="en-IN" sz="1800" u="none" strike="noStrike" dirty="0">
                          <a:effectLst/>
                          <a:latin typeface="+mj-lt"/>
                        </a:rPr>
                        <a:t/>
                      </a:r>
                      <a:br>
                        <a:rPr lang="en-IN" sz="1800" u="none" strike="noStrike" dirty="0">
                          <a:effectLst/>
                          <a:latin typeface="+mj-lt"/>
                        </a:rPr>
                      </a:br>
                      <a:r>
                        <a:rPr lang="en-IN" sz="1800" u="none" strike="noStrike" dirty="0" smtClean="0">
                          <a:effectLst/>
                          <a:latin typeface="+mj-lt"/>
                        </a:rPr>
                        <a:t>whichever</a:t>
                      </a:r>
                      <a:r>
                        <a:rPr lang="en-IN" sz="1800" u="none" strike="noStrike" baseline="0" dirty="0" smtClean="0">
                          <a:effectLst/>
                          <a:latin typeface="+mj-lt"/>
                        </a:rPr>
                        <a:t> is </a:t>
                      </a:r>
                      <a:r>
                        <a:rPr lang="en-IN" sz="1800" b="1" u="none" strike="noStrike" baseline="0" dirty="0" smtClean="0">
                          <a:effectLst/>
                          <a:latin typeface="+mj-lt"/>
                        </a:rPr>
                        <a:t>earlier</a:t>
                      </a:r>
                      <a:endParaRPr lang="en-IN" sz="1800" b="1" u="none" strike="noStrike" dirty="0" smtClean="0">
                        <a:effectLst/>
                        <a:latin typeface="+mj-lt"/>
                      </a:endParaRPr>
                    </a:p>
                  </a:txBody>
                  <a:tcPr marL="56216" marR="56216" marT="38548" marB="38548" anchor="ctr"/>
                </a:tc>
                <a:tc>
                  <a:txBody>
                    <a:bodyPr/>
                    <a:lstStyle/>
                    <a:p>
                      <a:pPr algn="ctr" rtl="0" fontAlgn="t">
                        <a:spcBef>
                          <a:spcPts val="0"/>
                        </a:spcBef>
                        <a:spcAft>
                          <a:spcPts val="0"/>
                        </a:spcAft>
                      </a:pPr>
                      <a:r>
                        <a:rPr lang="en-IN" sz="1800" u="none" strike="noStrike" dirty="0">
                          <a:solidFill>
                            <a:schemeClr val="tx1"/>
                          </a:solidFill>
                          <a:effectLst/>
                          <a:latin typeface="+mj-lt"/>
                        </a:rPr>
                        <a:t>New</a:t>
                      </a:r>
                      <a:endParaRPr lang="en-IN" sz="1800" dirty="0">
                        <a:solidFill>
                          <a:schemeClr val="tx1"/>
                        </a:solidFill>
                        <a:effectLst/>
                        <a:latin typeface="+mj-lt"/>
                      </a:endParaRPr>
                    </a:p>
                  </a:txBody>
                  <a:tcPr marL="56216" marR="56216" marT="38548" marB="38548" anchor="ctr"/>
                </a:tc>
              </a:tr>
              <a:tr h="669555">
                <a:tc vMerge="1">
                  <a:txBody>
                    <a:bodyPr/>
                    <a:lstStyle/>
                    <a:p>
                      <a:pPr algn="ctr" rtl="0" fontAlgn="t">
                        <a:spcBef>
                          <a:spcPts val="0"/>
                        </a:spcBef>
                        <a:spcAft>
                          <a:spcPts val="0"/>
                        </a:spcAft>
                      </a:pPr>
                      <a:endParaRPr lang="en-IN" sz="2600" b="1" dirty="0">
                        <a:effectLst/>
                        <a:latin typeface="+mj-lt"/>
                      </a:endParaRPr>
                    </a:p>
                  </a:txBody>
                  <a:tcPr marL="56216" marR="56216" marT="38548" marB="38548"/>
                </a:tc>
                <a:tc>
                  <a:txBody>
                    <a:bodyPr/>
                    <a:lstStyle/>
                    <a:p>
                      <a:pPr algn="ctr" rtl="0" fontAlgn="t">
                        <a:spcBef>
                          <a:spcPts val="0"/>
                        </a:spcBef>
                        <a:spcAft>
                          <a:spcPts val="0"/>
                        </a:spcAft>
                      </a:pPr>
                      <a:r>
                        <a:rPr lang="en-IN" sz="1800" u="none" strike="noStrike" dirty="0">
                          <a:effectLst/>
                          <a:latin typeface="+mj-lt"/>
                        </a:rPr>
                        <a:t>Before</a:t>
                      </a:r>
                      <a:endParaRPr lang="en-IN" sz="1800" dirty="0">
                        <a:effectLst/>
                        <a:latin typeface="+mj-lt"/>
                      </a:endParaRPr>
                    </a:p>
                  </a:txBody>
                  <a:tcPr marL="56216" marR="56216" marT="38548" marB="38548" anchor="ctr"/>
                </a:tc>
                <a:tc>
                  <a:txBody>
                    <a:bodyPr/>
                    <a:lstStyle/>
                    <a:p>
                      <a:pPr algn="ctr" rtl="0" fontAlgn="t">
                        <a:spcBef>
                          <a:spcPts val="0"/>
                        </a:spcBef>
                        <a:spcAft>
                          <a:spcPts val="0"/>
                        </a:spcAft>
                      </a:pPr>
                      <a:r>
                        <a:rPr lang="en-IN" sz="1800" u="none" strike="noStrike" dirty="0">
                          <a:effectLst/>
                          <a:latin typeface="+mj-lt"/>
                        </a:rPr>
                        <a:t>After</a:t>
                      </a:r>
                      <a:endParaRPr lang="en-IN" sz="1800" dirty="0">
                        <a:effectLst/>
                        <a:latin typeface="+mj-lt"/>
                      </a:endParaRPr>
                    </a:p>
                  </a:txBody>
                  <a:tcPr marL="56216" marR="56216" marT="38548" marB="38548" anchor="ctr"/>
                </a:tc>
                <a:tc>
                  <a:txBody>
                    <a:bodyPr/>
                    <a:lstStyle/>
                    <a:p>
                      <a:pPr algn="ctr" rtl="0" fontAlgn="t">
                        <a:spcBef>
                          <a:spcPts val="0"/>
                        </a:spcBef>
                        <a:spcAft>
                          <a:spcPts val="0"/>
                        </a:spcAft>
                      </a:pPr>
                      <a:r>
                        <a:rPr lang="en-IN" sz="1800" u="none" strike="noStrike" kern="1200" dirty="0" smtClean="0">
                          <a:solidFill>
                            <a:schemeClr val="dk1"/>
                          </a:solidFill>
                          <a:effectLst/>
                          <a:latin typeface="+mj-lt"/>
                          <a:ea typeface="+mn-ea"/>
                          <a:cs typeface="+mn-cs"/>
                        </a:rPr>
                        <a:t>Date of issue of invoice</a:t>
                      </a:r>
                      <a:endParaRPr lang="en-IN" sz="1800" dirty="0">
                        <a:effectLst/>
                        <a:latin typeface="+mj-lt"/>
                      </a:endParaRPr>
                    </a:p>
                  </a:txBody>
                  <a:tcPr marL="56216" marR="56216" marT="38548" marB="38548" anchor="ctr"/>
                </a:tc>
                <a:tc>
                  <a:txBody>
                    <a:bodyPr/>
                    <a:lstStyle/>
                    <a:p>
                      <a:pPr algn="ctr" rtl="0" fontAlgn="t">
                        <a:spcBef>
                          <a:spcPts val="0"/>
                        </a:spcBef>
                        <a:spcAft>
                          <a:spcPts val="0"/>
                        </a:spcAft>
                      </a:pPr>
                      <a:r>
                        <a:rPr lang="en-IN" sz="1800" u="none" strike="noStrike" dirty="0">
                          <a:solidFill>
                            <a:schemeClr val="tx1"/>
                          </a:solidFill>
                          <a:effectLst/>
                          <a:latin typeface="+mj-lt"/>
                        </a:rPr>
                        <a:t>Old</a:t>
                      </a:r>
                      <a:endParaRPr lang="en-IN" sz="1800" dirty="0">
                        <a:solidFill>
                          <a:schemeClr val="tx1"/>
                        </a:solidFill>
                        <a:effectLst/>
                        <a:latin typeface="+mj-lt"/>
                      </a:endParaRPr>
                    </a:p>
                  </a:txBody>
                  <a:tcPr marL="56216" marR="56216" marT="38548" marB="38548" anchor="ctr"/>
                </a:tc>
              </a:tr>
              <a:tr h="799178">
                <a:tc vMerge="1">
                  <a:txBody>
                    <a:bodyPr/>
                    <a:lstStyle/>
                    <a:p>
                      <a:pPr algn="ctr" rtl="0" fontAlgn="t">
                        <a:spcBef>
                          <a:spcPts val="0"/>
                        </a:spcBef>
                        <a:spcAft>
                          <a:spcPts val="0"/>
                        </a:spcAft>
                      </a:pPr>
                      <a:endParaRPr lang="en-IN" sz="2600" b="1" dirty="0">
                        <a:effectLst/>
                        <a:latin typeface="+mj-lt"/>
                      </a:endParaRPr>
                    </a:p>
                  </a:txBody>
                  <a:tcPr marL="56216" marR="56216" marT="38548" marB="38548"/>
                </a:tc>
                <a:tc>
                  <a:txBody>
                    <a:bodyPr/>
                    <a:lstStyle/>
                    <a:p>
                      <a:pPr algn="ctr" rtl="0" fontAlgn="t">
                        <a:spcBef>
                          <a:spcPts val="0"/>
                        </a:spcBef>
                        <a:spcAft>
                          <a:spcPts val="0"/>
                        </a:spcAft>
                      </a:pPr>
                      <a:r>
                        <a:rPr lang="en-IN" sz="1800" u="none" strike="noStrike" dirty="0">
                          <a:effectLst/>
                          <a:latin typeface="+mj-lt"/>
                        </a:rPr>
                        <a:t>After</a:t>
                      </a:r>
                      <a:endParaRPr lang="en-IN" sz="1800" dirty="0">
                        <a:effectLst/>
                        <a:latin typeface="+mj-lt"/>
                      </a:endParaRPr>
                    </a:p>
                  </a:txBody>
                  <a:tcPr marL="56216" marR="56216" marT="38548" marB="38548" anchor="ctr"/>
                </a:tc>
                <a:tc>
                  <a:txBody>
                    <a:bodyPr/>
                    <a:lstStyle/>
                    <a:p>
                      <a:pPr algn="ctr" rtl="0" fontAlgn="t">
                        <a:spcBef>
                          <a:spcPts val="0"/>
                        </a:spcBef>
                        <a:spcAft>
                          <a:spcPts val="0"/>
                        </a:spcAft>
                      </a:pPr>
                      <a:r>
                        <a:rPr lang="en-IN" sz="1800" u="none" strike="noStrike" dirty="0">
                          <a:effectLst/>
                          <a:latin typeface="+mj-lt"/>
                        </a:rPr>
                        <a:t>Before</a:t>
                      </a:r>
                      <a:endParaRPr lang="en-IN" sz="1800" dirty="0">
                        <a:effectLst/>
                        <a:latin typeface="+mj-lt"/>
                      </a:endParaRPr>
                    </a:p>
                  </a:txBody>
                  <a:tcPr marL="56216" marR="56216" marT="38548" marB="38548" anchor="ctr"/>
                </a:tc>
                <a:tc>
                  <a:txBody>
                    <a:bodyPr/>
                    <a:lstStyle/>
                    <a:p>
                      <a:pPr marL="0" indent="0" algn="ctr" rtl="0" fontAlgn="t">
                        <a:spcBef>
                          <a:spcPts val="0"/>
                        </a:spcBef>
                        <a:spcAft>
                          <a:spcPts val="0"/>
                        </a:spcAft>
                        <a:buNone/>
                      </a:pPr>
                      <a:r>
                        <a:rPr lang="en-IN" sz="1800" u="none" strike="noStrike" kern="1200" dirty="0" smtClean="0">
                          <a:solidFill>
                            <a:schemeClr val="dk1"/>
                          </a:solidFill>
                          <a:effectLst/>
                          <a:latin typeface="+mj-lt"/>
                          <a:ea typeface="+mn-ea"/>
                          <a:cs typeface="+mn-cs"/>
                        </a:rPr>
                        <a:t>Date of receipt of Payment</a:t>
                      </a:r>
                    </a:p>
                  </a:txBody>
                  <a:tcPr marL="56216" marR="56216" marT="38548" marB="38548" anchor="ctr"/>
                </a:tc>
                <a:tc>
                  <a:txBody>
                    <a:bodyPr/>
                    <a:lstStyle/>
                    <a:p>
                      <a:pPr algn="ctr" rtl="0" fontAlgn="t">
                        <a:spcBef>
                          <a:spcPts val="0"/>
                        </a:spcBef>
                        <a:spcAft>
                          <a:spcPts val="0"/>
                        </a:spcAft>
                      </a:pPr>
                      <a:r>
                        <a:rPr lang="en-IN" sz="1800" u="none" strike="noStrike" dirty="0">
                          <a:solidFill>
                            <a:schemeClr val="tx1"/>
                          </a:solidFill>
                          <a:effectLst/>
                          <a:latin typeface="+mj-lt"/>
                        </a:rPr>
                        <a:t>Old</a:t>
                      </a:r>
                      <a:endParaRPr lang="en-IN" sz="1800" dirty="0">
                        <a:solidFill>
                          <a:schemeClr val="tx1"/>
                        </a:solidFill>
                        <a:effectLst/>
                        <a:latin typeface="+mj-lt"/>
                      </a:endParaRPr>
                    </a:p>
                  </a:txBody>
                  <a:tcPr marL="56216" marR="56216" marT="38548" marB="38548" anchor="ctr"/>
                </a:tc>
              </a:tr>
            </a:tbl>
          </a:graphicData>
        </a:graphic>
      </p:graphicFrame>
    </p:spTree>
    <p:extLst>
      <p:ext uri="{BB962C8B-B14F-4D97-AF65-F5344CB8AC3E}">
        <p14:creationId xmlns:p14="http://schemas.microsoft.com/office/powerpoint/2010/main" val="27561019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263" y="433137"/>
            <a:ext cx="11213431" cy="1247495"/>
          </a:xfrm>
        </p:spPr>
        <p:txBody>
          <a:bodyPr/>
          <a:lstStyle/>
          <a:p>
            <a:pPr algn="ctr"/>
            <a:r>
              <a:rPr lang="en-IN" b="1" dirty="0"/>
              <a:t>Change in rate of tax in respect of supply of goods or services – Sec 14</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03665299"/>
              </p:ext>
            </p:extLst>
          </p:nvPr>
        </p:nvGraphicFramePr>
        <p:xfrm>
          <a:off x="2" y="2008773"/>
          <a:ext cx="12191999" cy="4777038"/>
        </p:xfrm>
        <a:graphic>
          <a:graphicData uri="http://schemas.openxmlformats.org/drawingml/2006/table">
            <a:tbl>
              <a:tblPr firstRow="1" bandRow="1">
                <a:tableStyleId>{5C22544A-7EE6-4342-B048-85BDC9FD1C3A}</a:tableStyleId>
              </a:tblPr>
              <a:tblGrid>
                <a:gridCol w="2096713"/>
                <a:gridCol w="2780086"/>
                <a:gridCol w="2438400"/>
                <a:gridCol w="2438400"/>
                <a:gridCol w="2438400"/>
              </a:tblGrid>
              <a:tr h="916272">
                <a:tc>
                  <a:txBody>
                    <a:bodyPr/>
                    <a:lstStyle/>
                    <a:p>
                      <a:pPr algn="ctr" rtl="0" fontAlgn="t">
                        <a:spcBef>
                          <a:spcPts val="0"/>
                        </a:spcBef>
                        <a:spcAft>
                          <a:spcPts val="0"/>
                        </a:spcAft>
                      </a:pPr>
                      <a:r>
                        <a:rPr lang="en-IN" sz="1800" b="1" u="none" strike="noStrike" dirty="0" smtClean="0">
                          <a:solidFill>
                            <a:schemeClr val="bg1"/>
                          </a:solidFill>
                          <a:effectLst/>
                          <a:latin typeface="+mj-lt"/>
                        </a:rPr>
                        <a:t>Taxable supply has been provided</a:t>
                      </a:r>
                      <a:endParaRPr lang="en-IN" sz="1800" b="1" dirty="0">
                        <a:solidFill>
                          <a:schemeClr val="bg1"/>
                        </a:solidFill>
                        <a:effectLst/>
                        <a:latin typeface="+mj-lt"/>
                      </a:endParaRPr>
                    </a:p>
                  </a:txBody>
                  <a:tcPr marL="56216" marR="56216" marT="38548" marB="38548" anchor="ctr"/>
                </a:tc>
                <a:tc>
                  <a:txBody>
                    <a:bodyPr/>
                    <a:lstStyle/>
                    <a:p>
                      <a:pPr algn="ctr" rtl="0" fontAlgn="t">
                        <a:spcBef>
                          <a:spcPts val="0"/>
                        </a:spcBef>
                        <a:spcAft>
                          <a:spcPts val="0"/>
                        </a:spcAft>
                      </a:pPr>
                      <a:r>
                        <a:rPr lang="en-IN" sz="1800" b="1" u="none" strike="noStrike" dirty="0">
                          <a:solidFill>
                            <a:schemeClr val="bg1"/>
                          </a:solidFill>
                          <a:effectLst/>
                          <a:latin typeface="+mj-lt"/>
                        </a:rPr>
                        <a:t>Date of </a:t>
                      </a:r>
                      <a:r>
                        <a:rPr lang="en-IN" sz="1800" b="1" u="none" strike="noStrike" dirty="0" smtClean="0">
                          <a:solidFill>
                            <a:schemeClr val="bg1"/>
                          </a:solidFill>
                          <a:effectLst/>
                          <a:latin typeface="+mj-lt"/>
                        </a:rPr>
                        <a:t>issue of invoice</a:t>
                      </a:r>
                      <a:endParaRPr lang="en-IN" sz="1800" b="1" dirty="0">
                        <a:solidFill>
                          <a:schemeClr val="bg1"/>
                        </a:solidFill>
                        <a:effectLst/>
                        <a:latin typeface="+mj-lt"/>
                      </a:endParaRPr>
                    </a:p>
                  </a:txBody>
                  <a:tcPr marL="56216" marR="56216" marT="38548" marB="38548" anchor="ctr"/>
                </a:tc>
                <a:tc>
                  <a:txBody>
                    <a:bodyPr/>
                    <a:lstStyle/>
                    <a:p>
                      <a:pPr algn="ctr" rtl="0" fontAlgn="t">
                        <a:spcBef>
                          <a:spcPts val="0"/>
                        </a:spcBef>
                        <a:spcAft>
                          <a:spcPts val="0"/>
                        </a:spcAft>
                      </a:pPr>
                      <a:r>
                        <a:rPr lang="en-IN" sz="1800" b="1" u="none" strike="noStrike" dirty="0">
                          <a:solidFill>
                            <a:schemeClr val="bg1"/>
                          </a:solidFill>
                          <a:effectLst/>
                          <a:latin typeface="+mj-lt"/>
                        </a:rPr>
                        <a:t>Date of receipt of payment</a:t>
                      </a:r>
                      <a:endParaRPr lang="en-IN" sz="1800" b="1" dirty="0">
                        <a:solidFill>
                          <a:schemeClr val="bg1"/>
                        </a:solidFill>
                        <a:effectLst/>
                        <a:latin typeface="+mj-lt"/>
                      </a:endParaRPr>
                    </a:p>
                  </a:txBody>
                  <a:tcPr marL="56216" marR="56216" marT="38548" marB="38548" anchor="ctr"/>
                </a:tc>
                <a:tc>
                  <a:txBody>
                    <a:bodyPr/>
                    <a:lstStyle/>
                    <a:p>
                      <a:pPr algn="ctr" rtl="0" fontAlgn="t">
                        <a:spcBef>
                          <a:spcPts val="0"/>
                        </a:spcBef>
                        <a:spcAft>
                          <a:spcPts val="0"/>
                        </a:spcAft>
                      </a:pPr>
                      <a:r>
                        <a:rPr lang="en-IN" sz="1800" b="1" u="none" strike="noStrike" dirty="0">
                          <a:solidFill>
                            <a:schemeClr val="bg1"/>
                          </a:solidFill>
                          <a:effectLst/>
                          <a:latin typeface="+mj-lt"/>
                        </a:rPr>
                        <a:t>Time of supply</a:t>
                      </a:r>
                      <a:endParaRPr lang="en-IN" sz="1800" b="1" dirty="0">
                        <a:solidFill>
                          <a:schemeClr val="bg1"/>
                        </a:solidFill>
                        <a:effectLst/>
                        <a:latin typeface="+mj-lt"/>
                      </a:endParaRPr>
                    </a:p>
                  </a:txBody>
                  <a:tcPr marL="56216" marR="56216" marT="38548" marB="38548" anchor="ctr"/>
                </a:tc>
                <a:tc>
                  <a:txBody>
                    <a:bodyPr/>
                    <a:lstStyle/>
                    <a:p>
                      <a:pPr algn="ctr" rtl="0" fontAlgn="t">
                        <a:spcBef>
                          <a:spcPts val="0"/>
                        </a:spcBef>
                        <a:spcAft>
                          <a:spcPts val="0"/>
                        </a:spcAft>
                      </a:pPr>
                      <a:r>
                        <a:rPr lang="en-IN" sz="1800" b="1" u="none" strike="noStrike" dirty="0">
                          <a:solidFill>
                            <a:schemeClr val="bg1"/>
                          </a:solidFill>
                          <a:effectLst/>
                          <a:latin typeface="+mj-lt"/>
                        </a:rPr>
                        <a:t>Rate of tax</a:t>
                      </a:r>
                      <a:endParaRPr lang="en-IN" sz="1800" b="1" dirty="0">
                        <a:solidFill>
                          <a:schemeClr val="bg1"/>
                        </a:solidFill>
                        <a:effectLst/>
                        <a:latin typeface="+mj-lt"/>
                      </a:endParaRPr>
                    </a:p>
                  </a:txBody>
                  <a:tcPr marL="56216" marR="56216" marT="38548" marB="38548" anchor="ctr"/>
                </a:tc>
              </a:tr>
              <a:tr h="1404272">
                <a:tc rowSpan="3">
                  <a:txBody>
                    <a:bodyPr/>
                    <a:lstStyle/>
                    <a:p>
                      <a:pPr algn="ctr" rtl="0" fontAlgn="t">
                        <a:spcBef>
                          <a:spcPts val="0"/>
                        </a:spcBef>
                        <a:spcAft>
                          <a:spcPts val="0"/>
                        </a:spcAft>
                      </a:pPr>
                      <a:r>
                        <a:rPr lang="en-IN" sz="1800" b="1" u="none" strike="noStrike" dirty="0">
                          <a:effectLst/>
                          <a:latin typeface="+mj-lt"/>
                        </a:rPr>
                        <a:t>After</a:t>
                      </a:r>
                      <a:endParaRPr lang="en-IN" sz="1800" b="1" dirty="0">
                        <a:effectLst/>
                        <a:latin typeface="+mj-lt"/>
                      </a:endParaRPr>
                    </a:p>
                    <a:p>
                      <a:pPr algn="ctr" rtl="0" fontAlgn="t">
                        <a:spcBef>
                          <a:spcPts val="0"/>
                        </a:spcBef>
                        <a:spcAft>
                          <a:spcPts val="0"/>
                        </a:spcAft>
                      </a:pPr>
                      <a:r>
                        <a:rPr lang="en-IN" sz="1800" b="0" u="none" strike="noStrike" kern="1200" dirty="0" smtClean="0">
                          <a:solidFill>
                            <a:schemeClr val="dk1"/>
                          </a:solidFill>
                          <a:effectLst/>
                          <a:latin typeface="+mj-lt"/>
                          <a:ea typeface="+mn-ea"/>
                          <a:cs typeface="+mn-cs"/>
                        </a:rPr>
                        <a:t>Change</a:t>
                      </a:r>
                      <a:r>
                        <a:rPr lang="en-IN" sz="1800" b="0" u="none" strike="noStrike" kern="1200" baseline="0" dirty="0" smtClean="0">
                          <a:solidFill>
                            <a:schemeClr val="dk1"/>
                          </a:solidFill>
                          <a:effectLst/>
                          <a:latin typeface="+mj-lt"/>
                          <a:ea typeface="+mn-ea"/>
                          <a:cs typeface="+mn-cs"/>
                        </a:rPr>
                        <a:t> in effective rate of tax</a:t>
                      </a:r>
                      <a:endParaRPr lang="en-IN" sz="1800" b="0" kern="1200" dirty="0">
                        <a:solidFill>
                          <a:schemeClr val="dk1"/>
                        </a:solidFill>
                        <a:effectLst/>
                        <a:latin typeface="+mj-lt"/>
                        <a:ea typeface="+mn-ea"/>
                        <a:cs typeface="+mn-cs"/>
                      </a:endParaRPr>
                    </a:p>
                  </a:txBody>
                  <a:tcPr marL="56216" marR="56216" marT="38548" marB="38548" anchor="ctr"/>
                </a:tc>
                <a:tc>
                  <a:txBody>
                    <a:bodyPr/>
                    <a:lstStyle/>
                    <a:p>
                      <a:pPr algn="ctr" rtl="0" fontAlgn="t">
                        <a:spcBef>
                          <a:spcPts val="0"/>
                        </a:spcBef>
                        <a:spcAft>
                          <a:spcPts val="0"/>
                        </a:spcAft>
                      </a:pPr>
                      <a:r>
                        <a:rPr lang="en-IN" sz="1800" u="none" strike="noStrike" dirty="0">
                          <a:effectLst/>
                          <a:latin typeface="+mj-lt"/>
                        </a:rPr>
                        <a:t>Before</a:t>
                      </a:r>
                      <a:endParaRPr lang="en-IN" sz="1800" dirty="0">
                        <a:effectLst/>
                        <a:latin typeface="+mj-lt"/>
                      </a:endParaRPr>
                    </a:p>
                  </a:txBody>
                  <a:tcPr marL="56216" marR="56216" marT="38548" marB="38548" anchor="ctr"/>
                </a:tc>
                <a:tc>
                  <a:txBody>
                    <a:bodyPr/>
                    <a:lstStyle/>
                    <a:p>
                      <a:pPr algn="ctr" rtl="0" fontAlgn="t">
                        <a:spcBef>
                          <a:spcPts val="0"/>
                        </a:spcBef>
                        <a:spcAft>
                          <a:spcPts val="0"/>
                        </a:spcAft>
                      </a:pPr>
                      <a:r>
                        <a:rPr lang="en-IN" sz="1800" u="none" strike="noStrike" dirty="0">
                          <a:effectLst/>
                          <a:latin typeface="+mj-lt"/>
                        </a:rPr>
                        <a:t>After</a:t>
                      </a:r>
                      <a:endParaRPr lang="en-IN" sz="1800" dirty="0">
                        <a:effectLst/>
                        <a:latin typeface="+mj-lt"/>
                      </a:endParaRPr>
                    </a:p>
                  </a:txBody>
                  <a:tcPr marL="56216" marR="56216" marT="38548" marB="38548" anchor="ctr"/>
                </a:tc>
                <a:tc>
                  <a:txBody>
                    <a:bodyPr/>
                    <a:lstStyle/>
                    <a:p>
                      <a:pPr marL="0" indent="0" algn="ctr" rtl="0" fontAlgn="t">
                        <a:spcBef>
                          <a:spcPts val="0"/>
                        </a:spcBef>
                        <a:spcAft>
                          <a:spcPts val="0"/>
                        </a:spcAft>
                        <a:buNone/>
                      </a:pPr>
                      <a:r>
                        <a:rPr lang="en-IN" sz="1800" u="none" strike="noStrike" kern="1200" dirty="0" smtClean="0">
                          <a:solidFill>
                            <a:schemeClr val="dk1"/>
                          </a:solidFill>
                          <a:effectLst/>
                          <a:latin typeface="+mj-lt"/>
                          <a:ea typeface="+mn-ea"/>
                          <a:cs typeface="+mn-cs"/>
                        </a:rPr>
                        <a:t>Date of receipt of Payment</a:t>
                      </a:r>
                    </a:p>
                  </a:txBody>
                  <a:tcPr marL="56216" marR="56216" marT="38548" marB="38548" anchor="ctr"/>
                </a:tc>
                <a:tc>
                  <a:txBody>
                    <a:bodyPr/>
                    <a:lstStyle/>
                    <a:p>
                      <a:pPr algn="ctr" rtl="0" fontAlgn="t">
                        <a:spcBef>
                          <a:spcPts val="0"/>
                        </a:spcBef>
                        <a:spcAft>
                          <a:spcPts val="0"/>
                        </a:spcAft>
                      </a:pPr>
                      <a:r>
                        <a:rPr lang="en-IN" sz="1800" u="none" strike="noStrike" dirty="0">
                          <a:solidFill>
                            <a:schemeClr val="tx1"/>
                          </a:solidFill>
                          <a:effectLst/>
                          <a:latin typeface="+mj-lt"/>
                        </a:rPr>
                        <a:t>New</a:t>
                      </a:r>
                      <a:endParaRPr lang="en-IN" sz="1800" dirty="0">
                        <a:solidFill>
                          <a:schemeClr val="tx1"/>
                        </a:solidFill>
                        <a:effectLst/>
                        <a:latin typeface="+mj-lt"/>
                      </a:endParaRPr>
                    </a:p>
                  </a:txBody>
                  <a:tcPr marL="56216" marR="56216" marT="38548" marB="38548" anchor="ctr"/>
                </a:tc>
              </a:tr>
              <a:tr h="1819484">
                <a:tc vMerge="1">
                  <a:txBody>
                    <a:bodyPr/>
                    <a:lstStyle/>
                    <a:p>
                      <a:pPr algn="ctr" rtl="0" fontAlgn="t">
                        <a:spcBef>
                          <a:spcPts val="0"/>
                        </a:spcBef>
                        <a:spcAft>
                          <a:spcPts val="0"/>
                        </a:spcAft>
                      </a:pPr>
                      <a:endParaRPr lang="en-IN" sz="2600" b="1" dirty="0">
                        <a:effectLst/>
                        <a:latin typeface="+mj-lt"/>
                      </a:endParaRPr>
                    </a:p>
                  </a:txBody>
                  <a:tcPr marL="56216" marR="56216" marT="38548" marB="38548"/>
                </a:tc>
                <a:tc>
                  <a:txBody>
                    <a:bodyPr/>
                    <a:lstStyle/>
                    <a:p>
                      <a:pPr algn="ctr" rtl="0" fontAlgn="t">
                        <a:spcBef>
                          <a:spcPts val="0"/>
                        </a:spcBef>
                        <a:spcAft>
                          <a:spcPts val="0"/>
                        </a:spcAft>
                      </a:pPr>
                      <a:r>
                        <a:rPr lang="en-IN" sz="1800" u="none" strike="noStrike" dirty="0">
                          <a:effectLst/>
                          <a:latin typeface="+mj-lt"/>
                        </a:rPr>
                        <a:t>Before</a:t>
                      </a:r>
                      <a:endParaRPr lang="en-IN" sz="1800" dirty="0">
                        <a:effectLst/>
                        <a:latin typeface="+mj-lt"/>
                      </a:endParaRPr>
                    </a:p>
                  </a:txBody>
                  <a:tcPr marL="56216" marR="56216" marT="38548" marB="38548" anchor="ctr"/>
                </a:tc>
                <a:tc>
                  <a:txBody>
                    <a:bodyPr/>
                    <a:lstStyle/>
                    <a:p>
                      <a:pPr algn="ctr" rtl="0" fontAlgn="t">
                        <a:spcBef>
                          <a:spcPts val="0"/>
                        </a:spcBef>
                        <a:spcAft>
                          <a:spcPts val="0"/>
                        </a:spcAft>
                      </a:pPr>
                      <a:r>
                        <a:rPr lang="en-IN" sz="1800" u="none" strike="noStrike" dirty="0">
                          <a:effectLst/>
                          <a:latin typeface="+mj-lt"/>
                        </a:rPr>
                        <a:t>Before</a:t>
                      </a:r>
                      <a:endParaRPr lang="en-IN" sz="1800" dirty="0">
                        <a:effectLst/>
                        <a:latin typeface="+mj-lt"/>
                      </a:endParaRPr>
                    </a:p>
                  </a:txBody>
                  <a:tcPr marL="56216" marR="56216" marT="38548" marB="38548" anchor="ctr"/>
                </a:tc>
                <a:tc>
                  <a:txBody>
                    <a:bodyPr/>
                    <a:lstStyle/>
                    <a:p>
                      <a:pPr marL="514350" indent="-514350" algn="l" rtl="0" fontAlgn="t">
                        <a:spcBef>
                          <a:spcPts val="0"/>
                        </a:spcBef>
                        <a:spcAft>
                          <a:spcPts val="0"/>
                        </a:spcAft>
                        <a:buAutoNum type="arabicPeriod"/>
                      </a:pPr>
                      <a:r>
                        <a:rPr lang="en-IN" sz="1800" u="none" strike="noStrike" kern="1200" dirty="0" smtClean="0">
                          <a:solidFill>
                            <a:schemeClr val="dk1"/>
                          </a:solidFill>
                          <a:effectLst/>
                          <a:latin typeface="+mj-lt"/>
                          <a:ea typeface="+mn-ea"/>
                          <a:cs typeface="+mn-cs"/>
                        </a:rPr>
                        <a:t>Date of receipt of Payment</a:t>
                      </a:r>
                    </a:p>
                    <a:p>
                      <a:pPr marL="514350" indent="-514350" algn="l" rtl="0" fontAlgn="t">
                        <a:spcBef>
                          <a:spcPts val="0"/>
                        </a:spcBef>
                        <a:spcAft>
                          <a:spcPts val="0"/>
                        </a:spcAft>
                        <a:buAutoNum type="arabicPeriod"/>
                      </a:pPr>
                      <a:r>
                        <a:rPr lang="en-IN" sz="1800" u="none" strike="noStrike" kern="1200" dirty="0" smtClean="0">
                          <a:solidFill>
                            <a:schemeClr val="dk1"/>
                          </a:solidFill>
                          <a:effectLst/>
                          <a:latin typeface="+mj-lt"/>
                          <a:ea typeface="+mn-ea"/>
                          <a:cs typeface="+mn-cs"/>
                        </a:rPr>
                        <a:t>Date of issue of invoice</a:t>
                      </a:r>
                      <a:br>
                        <a:rPr lang="en-IN" sz="1800" u="none" strike="noStrike" kern="1200" dirty="0" smtClean="0">
                          <a:solidFill>
                            <a:schemeClr val="dk1"/>
                          </a:solidFill>
                          <a:effectLst/>
                          <a:latin typeface="+mj-lt"/>
                          <a:ea typeface="+mn-ea"/>
                          <a:cs typeface="+mn-cs"/>
                        </a:rPr>
                      </a:br>
                      <a:r>
                        <a:rPr lang="en-IN" sz="1800" u="none" strike="noStrike" kern="1200" dirty="0" smtClean="0">
                          <a:solidFill>
                            <a:schemeClr val="dk1"/>
                          </a:solidFill>
                          <a:effectLst/>
                          <a:latin typeface="+mj-lt"/>
                          <a:ea typeface="+mn-ea"/>
                          <a:cs typeface="+mn-cs"/>
                        </a:rPr>
                        <a:t>whichever</a:t>
                      </a:r>
                      <a:r>
                        <a:rPr lang="en-IN" sz="1800" u="none" strike="noStrike" kern="1200" baseline="0" dirty="0" smtClean="0">
                          <a:solidFill>
                            <a:schemeClr val="dk1"/>
                          </a:solidFill>
                          <a:effectLst/>
                          <a:latin typeface="+mj-lt"/>
                          <a:ea typeface="+mn-ea"/>
                          <a:cs typeface="+mn-cs"/>
                        </a:rPr>
                        <a:t> is </a:t>
                      </a:r>
                      <a:r>
                        <a:rPr lang="en-IN" sz="1800" b="1" u="none" strike="noStrike" kern="1200" baseline="0" dirty="0" smtClean="0">
                          <a:solidFill>
                            <a:schemeClr val="dk1"/>
                          </a:solidFill>
                          <a:effectLst/>
                          <a:latin typeface="+mj-lt"/>
                          <a:ea typeface="+mn-ea"/>
                          <a:cs typeface="+mn-cs"/>
                        </a:rPr>
                        <a:t>earlier</a:t>
                      </a:r>
                      <a:endParaRPr lang="en-IN" sz="1800" b="1" u="none" strike="noStrike" kern="1200" dirty="0" smtClean="0">
                        <a:solidFill>
                          <a:schemeClr val="dk1"/>
                        </a:solidFill>
                        <a:effectLst/>
                        <a:latin typeface="+mj-lt"/>
                        <a:ea typeface="+mn-ea"/>
                        <a:cs typeface="+mn-cs"/>
                      </a:endParaRPr>
                    </a:p>
                  </a:txBody>
                  <a:tcPr marL="56216" marR="56216" marT="38548" marB="38548" anchor="ctr"/>
                </a:tc>
                <a:tc>
                  <a:txBody>
                    <a:bodyPr/>
                    <a:lstStyle/>
                    <a:p>
                      <a:pPr algn="ctr" rtl="0" fontAlgn="t">
                        <a:spcBef>
                          <a:spcPts val="0"/>
                        </a:spcBef>
                        <a:spcAft>
                          <a:spcPts val="0"/>
                        </a:spcAft>
                      </a:pPr>
                      <a:r>
                        <a:rPr lang="en-IN" sz="1800" u="none" strike="noStrike" dirty="0">
                          <a:solidFill>
                            <a:schemeClr val="tx1"/>
                          </a:solidFill>
                          <a:effectLst/>
                          <a:latin typeface="+mj-lt"/>
                        </a:rPr>
                        <a:t>Old</a:t>
                      </a:r>
                      <a:endParaRPr lang="en-IN" sz="1800" dirty="0">
                        <a:solidFill>
                          <a:schemeClr val="tx1"/>
                        </a:solidFill>
                        <a:effectLst/>
                        <a:latin typeface="+mj-lt"/>
                      </a:endParaRPr>
                    </a:p>
                  </a:txBody>
                  <a:tcPr marL="56216" marR="56216" marT="38548" marB="38548" anchor="ctr"/>
                </a:tc>
              </a:tr>
              <a:tr h="637010">
                <a:tc vMerge="1">
                  <a:txBody>
                    <a:bodyPr/>
                    <a:lstStyle/>
                    <a:p>
                      <a:pPr algn="ctr" rtl="0" fontAlgn="t">
                        <a:spcBef>
                          <a:spcPts val="0"/>
                        </a:spcBef>
                        <a:spcAft>
                          <a:spcPts val="0"/>
                        </a:spcAft>
                      </a:pPr>
                      <a:endParaRPr lang="en-IN" sz="2600" b="1" dirty="0">
                        <a:effectLst/>
                        <a:latin typeface="+mj-lt"/>
                      </a:endParaRPr>
                    </a:p>
                  </a:txBody>
                  <a:tcPr marL="56216" marR="56216" marT="38548" marB="38548"/>
                </a:tc>
                <a:tc>
                  <a:txBody>
                    <a:bodyPr/>
                    <a:lstStyle/>
                    <a:p>
                      <a:pPr algn="ctr" rtl="0" fontAlgn="t">
                        <a:spcBef>
                          <a:spcPts val="0"/>
                        </a:spcBef>
                        <a:spcAft>
                          <a:spcPts val="0"/>
                        </a:spcAft>
                      </a:pPr>
                      <a:r>
                        <a:rPr lang="en-IN" sz="1800" u="none" strike="noStrike" dirty="0">
                          <a:effectLst/>
                          <a:latin typeface="+mj-lt"/>
                        </a:rPr>
                        <a:t>After</a:t>
                      </a:r>
                      <a:endParaRPr lang="en-IN" sz="1800" dirty="0">
                        <a:effectLst/>
                        <a:latin typeface="+mj-lt"/>
                      </a:endParaRPr>
                    </a:p>
                  </a:txBody>
                  <a:tcPr marL="56216" marR="56216" marT="38548" marB="38548" anchor="ctr"/>
                </a:tc>
                <a:tc>
                  <a:txBody>
                    <a:bodyPr/>
                    <a:lstStyle/>
                    <a:p>
                      <a:pPr algn="ctr" rtl="0" fontAlgn="t">
                        <a:spcBef>
                          <a:spcPts val="0"/>
                        </a:spcBef>
                        <a:spcAft>
                          <a:spcPts val="0"/>
                        </a:spcAft>
                      </a:pPr>
                      <a:r>
                        <a:rPr lang="en-IN" sz="1800" u="none" strike="noStrike" dirty="0">
                          <a:effectLst/>
                          <a:latin typeface="+mj-lt"/>
                        </a:rPr>
                        <a:t>Before</a:t>
                      </a:r>
                      <a:endParaRPr lang="en-IN" sz="1800" dirty="0">
                        <a:effectLst/>
                        <a:latin typeface="+mj-lt"/>
                      </a:endParaRPr>
                    </a:p>
                  </a:txBody>
                  <a:tcPr marL="56216" marR="56216" marT="38548" marB="38548" anchor="ctr"/>
                </a:tc>
                <a:tc>
                  <a:txBody>
                    <a:bodyPr/>
                    <a:lstStyle/>
                    <a:p>
                      <a:pPr algn="ctr" rtl="0" fontAlgn="t">
                        <a:spcBef>
                          <a:spcPts val="0"/>
                        </a:spcBef>
                        <a:spcAft>
                          <a:spcPts val="0"/>
                        </a:spcAft>
                      </a:pPr>
                      <a:r>
                        <a:rPr lang="en-IN" sz="1800" u="none" strike="noStrike" kern="1200" dirty="0" smtClean="0">
                          <a:solidFill>
                            <a:schemeClr val="dk1"/>
                          </a:solidFill>
                          <a:effectLst/>
                          <a:latin typeface="+mj-lt"/>
                          <a:ea typeface="+mn-ea"/>
                          <a:cs typeface="+mn-cs"/>
                        </a:rPr>
                        <a:t>Date of issue of invoice</a:t>
                      </a:r>
                      <a:endParaRPr lang="en-IN" sz="1800" dirty="0">
                        <a:effectLst/>
                        <a:latin typeface="+mj-lt"/>
                      </a:endParaRPr>
                    </a:p>
                  </a:txBody>
                  <a:tcPr marL="56216" marR="56216" marT="38548" marB="38548" anchor="ctr"/>
                </a:tc>
                <a:tc>
                  <a:txBody>
                    <a:bodyPr/>
                    <a:lstStyle/>
                    <a:p>
                      <a:pPr algn="ctr" rtl="0" fontAlgn="t">
                        <a:spcBef>
                          <a:spcPts val="0"/>
                        </a:spcBef>
                        <a:spcAft>
                          <a:spcPts val="0"/>
                        </a:spcAft>
                      </a:pPr>
                      <a:r>
                        <a:rPr lang="en-IN" sz="1800" u="none" strike="noStrike" dirty="0">
                          <a:solidFill>
                            <a:schemeClr val="tx1"/>
                          </a:solidFill>
                          <a:effectLst/>
                          <a:latin typeface="+mj-lt"/>
                        </a:rPr>
                        <a:t>New</a:t>
                      </a:r>
                      <a:endParaRPr lang="en-IN" sz="1800" dirty="0">
                        <a:solidFill>
                          <a:schemeClr val="tx1"/>
                        </a:solidFill>
                        <a:effectLst/>
                        <a:latin typeface="+mj-lt"/>
                      </a:endParaRPr>
                    </a:p>
                  </a:txBody>
                  <a:tcPr marL="56216" marR="56216" marT="38548" marB="38548" anchor="ctr"/>
                </a:tc>
              </a:tr>
            </a:tbl>
          </a:graphicData>
        </a:graphic>
      </p:graphicFrame>
    </p:spTree>
    <p:extLst>
      <p:ext uri="{BB962C8B-B14F-4D97-AF65-F5344CB8AC3E}">
        <p14:creationId xmlns:p14="http://schemas.microsoft.com/office/powerpoint/2010/main" val="15997756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263" y="433137"/>
            <a:ext cx="11213431" cy="1247495"/>
          </a:xfrm>
        </p:spPr>
        <p:txBody>
          <a:bodyPr/>
          <a:lstStyle/>
          <a:p>
            <a:pPr algn="ctr"/>
            <a:r>
              <a:rPr lang="en-IN" b="1" dirty="0"/>
              <a:t>Change in rate of tax in respect of supply of goods or services – Sec 14</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1828800"/>
            <a:ext cx="12192001" cy="5029200"/>
          </a:xfrm>
        </p:spPr>
      </p:pic>
    </p:spTree>
    <p:extLst>
      <p:ext uri="{BB962C8B-B14F-4D97-AF65-F5344CB8AC3E}">
        <p14:creationId xmlns:p14="http://schemas.microsoft.com/office/powerpoint/2010/main" val="33272873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0" y="2240782"/>
            <a:ext cx="12192000" cy="4617218"/>
          </a:xfrm>
        </p:spPr>
        <p:txBody>
          <a:bodyPr/>
          <a:lstStyle/>
          <a:p>
            <a:r>
              <a:rPr lang="en-US" dirty="0" err="1" smtClean="0"/>
              <a:t>Babbar</a:t>
            </a:r>
            <a:r>
              <a:rPr lang="en-US" dirty="0"/>
              <a:t>, </a:t>
            </a:r>
            <a:r>
              <a:rPr lang="en-US" dirty="0" err="1"/>
              <a:t>Sonal</a:t>
            </a:r>
            <a:r>
              <a:rPr lang="en-US" dirty="0"/>
              <a:t>, Kaur, </a:t>
            </a:r>
            <a:r>
              <a:rPr lang="en-US" dirty="0" err="1"/>
              <a:t>Rasleen</a:t>
            </a:r>
            <a:r>
              <a:rPr lang="en-US" dirty="0"/>
              <a:t> and </a:t>
            </a:r>
            <a:r>
              <a:rPr lang="en-US" dirty="0" err="1"/>
              <a:t>Khurana</a:t>
            </a:r>
            <a:r>
              <a:rPr lang="en-US" dirty="0"/>
              <a:t>, Kritika. Goods and Service Tax (GST) and Customs Law. Scholar Tech Press. </a:t>
            </a:r>
          </a:p>
          <a:p>
            <a:r>
              <a:rPr lang="en-US" dirty="0" smtClean="0"/>
              <a:t>Bansal</a:t>
            </a:r>
            <a:r>
              <a:rPr lang="en-US" dirty="0"/>
              <a:t>, K. M., GST &amp; Customs Law, Taxmann Publication</a:t>
            </a:r>
            <a:r>
              <a:rPr lang="en-US" dirty="0" smtClean="0"/>
              <a:t>.</a:t>
            </a:r>
          </a:p>
          <a:p>
            <a:r>
              <a:rPr lang="en-US" dirty="0"/>
              <a:t>Central Board of Indirect taxes and Customs website </a:t>
            </a:r>
            <a:r>
              <a:rPr lang="en-US" dirty="0">
                <a:hlinkClick r:id="rId2"/>
              </a:rPr>
              <a:t>http://cbic.gov.in/htdocs-cbec/gst/index-english</a:t>
            </a:r>
          </a:p>
          <a:p>
            <a:r>
              <a:rPr lang="en-US" dirty="0"/>
              <a:t>Clear Tax website </a:t>
            </a:r>
            <a:r>
              <a:rPr lang="en-US" dirty="0">
                <a:hlinkClick r:id="rId3"/>
              </a:rPr>
              <a:t>https://</a:t>
            </a:r>
            <a:r>
              <a:rPr lang="en-US" dirty="0" smtClean="0">
                <a:hlinkClick r:id="rId3"/>
              </a:rPr>
              <a:t>cleartax.in/s/gst-guide-introduction</a:t>
            </a:r>
            <a:endParaRPr lang="en-US" dirty="0" smtClean="0"/>
          </a:p>
          <a:p>
            <a:r>
              <a:rPr lang="en-US" dirty="0" err="1"/>
              <a:t>Singhania</a:t>
            </a:r>
            <a:r>
              <a:rPr lang="en-US" dirty="0"/>
              <a:t> V. K , GST &amp; Customs Lax, Taxmann Publication.</a:t>
            </a:r>
          </a:p>
        </p:txBody>
      </p:sp>
    </p:spTree>
    <p:extLst>
      <p:ext uri="{BB962C8B-B14F-4D97-AF65-F5344CB8AC3E}">
        <p14:creationId xmlns:p14="http://schemas.microsoft.com/office/powerpoint/2010/main" val="36577626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60879"/>
            <a:ext cx="12191999" cy="4673321"/>
          </a:xfrm>
        </p:spPr>
        <p:txBody>
          <a:bodyPr>
            <a:normAutofit fontScale="77500" lnSpcReduction="20000"/>
          </a:bodyPr>
          <a:lstStyle/>
          <a:p>
            <a:pPr marL="0" indent="0" algn="ctr">
              <a:buNone/>
            </a:pPr>
            <a:endParaRPr lang="en-US" sz="9600" b="1" dirty="0" smtClean="0">
              <a:ln w="0"/>
              <a:solidFill>
                <a:schemeClr val="tx2">
                  <a:lumMod val="75000"/>
                </a:schemeClr>
              </a:solidFill>
              <a:effectLst>
                <a:outerShdw blurRad="38100" dist="25400" dir="5400000" algn="ctr" rotWithShape="0">
                  <a:srgbClr val="6E747A">
                    <a:alpha val="43000"/>
                  </a:srgbClr>
                </a:outerShdw>
              </a:effectLst>
            </a:endParaRPr>
          </a:p>
          <a:p>
            <a:pPr marL="0" indent="0" algn="ctr">
              <a:buNone/>
            </a:pPr>
            <a:r>
              <a:rPr lang="en-US" sz="11400" b="1" dirty="0" smtClean="0">
                <a:ln w="0"/>
                <a:solidFill>
                  <a:schemeClr val="tx2">
                    <a:lumMod val="75000"/>
                  </a:schemeClr>
                </a:solidFill>
                <a:effectLst>
                  <a:outerShdw blurRad="38100" dist="25400" dir="5400000" algn="ctr" rotWithShape="0">
                    <a:srgbClr val="6E747A">
                      <a:alpha val="43000"/>
                    </a:srgbClr>
                  </a:outerShdw>
                </a:effectLst>
              </a:rPr>
              <a:t>Thank </a:t>
            </a:r>
            <a:r>
              <a:rPr lang="en-US" sz="11400" b="1" dirty="0">
                <a:ln w="0"/>
                <a:solidFill>
                  <a:schemeClr val="tx2">
                    <a:lumMod val="75000"/>
                  </a:schemeClr>
                </a:solidFill>
                <a:effectLst>
                  <a:outerShdw blurRad="38100" dist="25400" dir="5400000" algn="ctr" rotWithShape="0">
                    <a:srgbClr val="6E747A">
                      <a:alpha val="43000"/>
                    </a:srgbClr>
                  </a:outerShdw>
                </a:effectLst>
              </a:rPr>
              <a:t>You</a:t>
            </a:r>
            <a:endParaRPr lang="en-IN" sz="11400" b="1" dirty="0">
              <a:ln w="0"/>
              <a:solidFill>
                <a:schemeClr val="tx2">
                  <a:lumMod val="75000"/>
                </a:schemeClr>
              </a:solidFill>
              <a:effectLst>
                <a:outerShdw blurRad="38100" dist="25400" dir="5400000" algn="ctr" rotWithShape="0">
                  <a:srgbClr val="6E747A">
                    <a:alpha val="43000"/>
                  </a:srgbClr>
                </a:outerShdw>
              </a:effectLst>
            </a:endParaRP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lgn="ctr">
              <a:buNone/>
            </a:pPr>
            <a:endParaRPr lang="en-US" dirty="0" smtClean="0"/>
          </a:p>
          <a:p>
            <a:pPr marL="0" indent="0" algn="ctr">
              <a:buNone/>
            </a:pPr>
            <a:endParaRPr lang="en-US" sz="2600" dirty="0" smtClean="0"/>
          </a:p>
          <a:p>
            <a:pPr marL="0" indent="0" algn="ctr">
              <a:buNone/>
            </a:pPr>
            <a:r>
              <a:rPr lang="en-US" sz="2600" dirty="0" smtClean="0"/>
              <a:t>Practice unsolved questions for the book</a:t>
            </a:r>
            <a:endParaRPr lang="en-US" sz="2600" dirty="0"/>
          </a:p>
        </p:txBody>
      </p:sp>
    </p:spTree>
    <p:extLst>
      <p:ext uri="{BB962C8B-B14F-4D97-AF65-F5344CB8AC3E}">
        <p14:creationId xmlns:p14="http://schemas.microsoft.com/office/powerpoint/2010/main" val="773768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TIME OF SUPPLY (TOS)</a:t>
            </a:r>
            <a:endParaRPr lang="en-US" b="1" dirty="0"/>
          </a:p>
        </p:txBody>
      </p:sp>
      <p:graphicFrame>
        <p:nvGraphicFramePr>
          <p:cNvPr id="10" name="Content Placeholder 9"/>
          <p:cNvGraphicFramePr>
            <a:graphicFrameLocks noGrp="1"/>
          </p:cNvGraphicFramePr>
          <p:nvPr>
            <p:ph sz="half" idx="2"/>
            <p:extLst>
              <p:ext uri="{D42A27DB-BD31-4B8C-83A1-F6EECF244321}">
                <p14:modId xmlns:p14="http://schemas.microsoft.com/office/powerpoint/2010/main" val="2212236406"/>
              </p:ext>
            </p:extLst>
          </p:nvPr>
        </p:nvGraphicFramePr>
        <p:xfrm>
          <a:off x="6208712" y="2964581"/>
          <a:ext cx="5983287" cy="38116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Content Placeholder 8"/>
          <p:cNvGraphicFramePr>
            <a:graphicFrameLocks noGrp="1"/>
          </p:cNvGraphicFramePr>
          <p:nvPr>
            <p:ph sz="half" idx="1"/>
            <p:extLst>
              <p:ext uri="{D42A27DB-BD31-4B8C-83A1-F6EECF244321}">
                <p14:modId xmlns:p14="http://schemas.microsoft.com/office/powerpoint/2010/main" val="1504094281"/>
              </p:ext>
            </p:extLst>
          </p:nvPr>
        </p:nvGraphicFramePr>
        <p:xfrm>
          <a:off x="86628" y="2954956"/>
          <a:ext cx="5893486" cy="390304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TextBox 10"/>
          <p:cNvSpPr txBox="1"/>
          <p:nvPr/>
        </p:nvSpPr>
        <p:spPr>
          <a:xfrm>
            <a:off x="365759" y="2319688"/>
            <a:ext cx="5630779" cy="4426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000" b="1" dirty="0" smtClean="0"/>
              <a:t>TIME OF SUPPLY OF GOODS (SECTION 12)</a:t>
            </a:r>
            <a:endParaRPr lang="en-US" sz="2000" b="1" dirty="0"/>
          </a:p>
        </p:txBody>
      </p:sp>
      <p:sp>
        <p:nvSpPr>
          <p:cNvPr id="12" name="TextBox 11"/>
          <p:cNvSpPr txBox="1"/>
          <p:nvPr/>
        </p:nvSpPr>
        <p:spPr>
          <a:xfrm>
            <a:off x="6158563" y="2319688"/>
            <a:ext cx="5630779" cy="4426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000" b="1" dirty="0" smtClean="0"/>
              <a:t>TIME OF SUPPLY OF SERVICES (SECTION 13)</a:t>
            </a:r>
            <a:endParaRPr lang="en-US" sz="2000" b="1" dirty="0"/>
          </a:p>
        </p:txBody>
      </p:sp>
    </p:spTree>
    <p:extLst>
      <p:ext uri="{BB962C8B-B14F-4D97-AF65-F5344CB8AC3E}">
        <p14:creationId xmlns:p14="http://schemas.microsoft.com/office/powerpoint/2010/main" val="1937298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Time of Supply of Goods – Sec 12(2)</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34576" t="3812" r="34802" b="4089"/>
          <a:stretch/>
        </p:blipFill>
        <p:spPr>
          <a:xfrm>
            <a:off x="652112" y="2403910"/>
            <a:ext cx="866273" cy="1097279"/>
          </a:xfr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9467" t="24989" r="9355" b="17748"/>
          <a:stretch/>
        </p:blipFill>
        <p:spPr>
          <a:xfrm>
            <a:off x="575032" y="4229280"/>
            <a:ext cx="1159844" cy="1218619"/>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15289" t="14644" r="15700" b="15396"/>
          <a:stretch/>
        </p:blipFill>
        <p:spPr>
          <a:xfrm>
            <a:off x="2281187" y="4229280"/>
            <a:ext cx="1280160" cy="1218619"/>
          </a:xfrm>
          <a:prstGeom prst="rect">
            <a:avLst/>
          </a:prstGeom>
        </p:spPr>
      </p:pic>
      <p:cxnSp>
        <p:nvCxnSpPr>
          <p:cNvPr id="9" name="Straight Connector 8"/>
          <p:cNvCxnSpPr/>
          <p:nvPr/>
        </p:nvCxnSpPr>
        <p:spPr>
          <a:xfrm flipH="1" flipV="1">
            <a:off x="1879255" y="4224468"/>
            <a:ext cx="257553" cy="1223431"/>
          </a:xfrm>
          <a:prstGeom prst="line">
            <a:avLst/>
          </a:prstGeom>
        </p:spPr>
        <p:style>
          <a:lnRef idx="1">
            <a:schemeClr val="dk1"/>
          </a:lnRef>
          <a:fillRef idx="0">
            <a:schemeClr val="dk1"/>
          </a:fillRef>
          <a:effectRef idx="0">
            <a:schemeClr val="dk1"/>
          </a:effectRef>
          <a:fontRef idx="minor">
            <a:schemeClr val="tx1"/>
          </a:fontRef>
        </p:style>
      </p:cxnSp>
      <p:sp>
        <p:nvSpPr>
          <p:cNvPr id="15" name="Right Arrow 14"/>
          <p:cNvSpPr/>
          <p:nvPr/>
        </p:nvSpPr>
        <p:spPr>
          <a:xfrm>
            <a:off x="4178498" y="2678229"/>
            <a:ext cx="1357162" cy="5486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4178498" y="4466923"/>
            <a:ext cx="1357162" cy="5486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006164" y="2490885"/>
            <a:ext cx="4514249" cy="92333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smtClean="0"/>
              <a:t>Date of issue of invoice or </a:t>
            </a:r>
          </a:p>
          <a:p>
            <a:r>
              <a:rPr lang="en-US" dirty="0" smtClean="0"/>
              <a:t>Last date of issue of invoice under section 31*</a:t>
            </a:r>
            <a:endParaRPr lang="en-US" dirty="0"/>
          </a:p>
        </p:txBody>
      </p:sp>
      <p:sp>
        <p:nvSpPr>
          <p:cNvPr id="19" name="TextBox 18"/>
          <p:cNvSpPr txBox="1"/>
          <p:nvPr/>
        </p:nvSpPr>
        <p:spPr>
          <a:xfrm>
            <a:off x="6006164" y="3861401"/>
            <a:ext cx="4514249" cy="175432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lvl="0"/>
            <a:r>
              <a:rPr lang="en-IN" dirty="0" smtClean="0"/>
              <a:t>Date of receipt of payment </a:t>
            </a:r>
          </a:p>
          <a:p>
            <a:pPr lvl="0"/>
            <a:r>
              <a:rPr lang="en-IN" dirty="0" smtClean="0"/>
              <a:t>(d</a:t>
            </a:r>
            <a:r>
              <a:rPr lang="en-US" dirty="0" smtClean="0"/>
              <a:t>ate on which payment is entered in the books of Accounts of supplier or </a:t>
            </a:r>
          </a:p>
          <a:p>
            <a:pPr lvl="0"/>
            <a:r>
              <a:rPr lang="en-US" dirty="0" smtClean="0"/>
              <a:t>Date on which payment is credited to the supplier’s bank a/c whichever is earlier)</a:t>
            </a:r>
          </a:p>
        </p:txBody>
      </p:sp>
      <p:sp>
        <p:nvSpPr>
          <p:cNvPr id="21" name="Up-Down Arrow 20"/>
          <p:cNvSpPr/>
          <p:nvPr/>
        </p:nvSpPr>
        <p:spPr>
          <a:xfrm>
            <a:off x="10732167" y="2130973"/>
            <a:ext cx="1337911" cy="418699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1154903" y="2721850"/>
            <a:ext cx="492443" cy="2805150"/>
          </a:xfrm>
          <a:prstGeom prst="rect">
            <a:avLst/>
          </a:prstGeom>
          <a:noFill/>
        </p:spPr>
        <p:txBody>
          <a:bodyPr vert="vert" wrap="square" rtlCol="0">
            <a:spAutoFit/>
          </a:bodyPr>
          <a:lstStyle/>
          <a:p>
            <a:pPr algn="ctr"/>
            <a:r>
              <a:rPr lang="en-US" sz="2000" b="1" dirty="0" smtClean="0"/>
              <a:t>Whichever is earlier</a:t>
            </a:r>
            <a:endParaRPr lang="en-US" sz="2000" b="1" dirty="0"/>
          </a:p>
        </p:txBody>
      </p:sp>
    </p:spTree>
    <p:extLst>
      <p:ext uri="{BB962C8B-B14F-4D97-AF65-F5344CB8AC3E}">
        <p14:creationId xmlns:p14="http://schemas.microsoft.com/office/powerpoint/2010/main" val="32898979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IN" b="1" dirty="0"/>
              <a:t>Time of Supply of </a:t>
            </a:r>
            <a:r>
              <a:rPr lang="en-IN" b="1" dirty="0" smtClean="0"/>
              <a:t>Goods</a:t>
            </a:r>
            <a:endParaRPr lang="en-US" dirty="0"/>
          </a:p>
        </p:txBody>
      </p:sp>
      <p:sp>
        <p:nvSpPr>
          <p:cNvPr id="7" name="Content Placeholder 6"/>
          <p:cNvSpPr>
            <a:spLocks noGrp="1"/>
          </p:cNvSpPr>
          <p:nvPr>
            <p:ph idx="1"/>
          </p:nvPr>
        </p:nvSpPr>
        <p:spPr>
          <a:xfrm>
            <a:off x="0" y="2059806"/>
            <a:ext cx="12192000" cy="4798194"/>
          </a:xfrm>
        </p:spPr>
        <p:txBody>
          <a:bodyPr/>
          <a:lstStyle/>
          <a:p>
            <a:pPr marL="0" indent="0">
              <a:buNone/>
            </a:pPr>
            <a:endParaRPr lang="en-US" dirty="0"/>
          </a:p>
        </p:txBody>
      </p:sp>
      <p:sp>
        <p:nvSpPr>
          <p:cNvPr id="16" name="Horizontal Scroll 15"/>
          <p:cNvSpPr/>
          <p:nvPr/>
        </p:nvSpPr>
        <p:spPr>
          <a:xfrm>
            <a:off x="0" y="1327150"/>
            <a:ext cx="12192000" cy="5823283"/>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313" lvl="0" indent="0" algn="just"/>
            <a:endParaRPr lang="en-US" dirty="0"/>
          </a:p>
        </p:txBody>
      </p:sp>
      <p:sp>
        <p:nvSpPr>
          <p:cNvPr id="18" name="TextBox 17"/>
          <p:cNvSpPr txBox="1"/>
          <p:nvPr/>
        </p:nvSpPr>
        <p:spPr>
          <a:xfrm>
            <a:off x="750770" y="2396690"/>
            <a:ext cx="11373853" cy="3693319"/>
          </a:xfrm>
          <a:prstGeom prst="rect">
            <a:avLst/>
          </a:prstGeom>
          <a:noFill/>
        </p:spPr>
        <p:txBody>
          <a:bodyPr wrap="square" rtlCol="0">
            <a:spAutoFit/>
          </a:bodyPr>
          <a:lstStyle/>
          <a:p>
            <a:pPr lvl="0" algn="just"/>
            <a:r>
              <a:rPr lang="en-US" b="1" u="sng" dirty="0" smtClean="0"/>
              <a:t>*Time of issue of invoice </a:t>
            </a:r>
            <a:r>
              <a:rPr lang="en-US" u="sng" dirty="0" smtClean="0"/>
              <a:t>in the case </a:t>
            </a:r>
            <a:r>
              <a:rPr lang="en-US" b="1" u="sng" dirty="0" smtClean="0"/>
              <a:t>of </a:t>
            </a:r>
            <a:r>
              <a:rPr lang="en-US" b="1" u="sng" dirty="0"/>
              <a:t>S</a:t>
            </a:r>
            <a:r>
              <a:rPr lang="en-US" b="1" u="sng" dirty="0" smtClean="0"/>
              <a:t>upply of Goods </a:t>
            </a:r>
            <a:r>
              <a:rPr lang="en-US" u="sng" dirty="0" smtClean="0"/>
              <a:t>by the supplier [Section 31(1)]:</a:t>
            </a:r>
          </a:p>
          <a:p>
            <a:pPr lvl="0" algn="just"/>
            <a:endParaRPr lang="en-US" u="sng" dirty="0" smtClean="0"/>
          </a:p>
          <a:p>
            <a:pPr marL="285750" lvl="0" indent="-285750" algn="just">
              <a:buFont typeface="Wingdings" panose="05000000000000000000" pitchFamily="2" charset="2"/>
              <a:buChar char="v"/>
            </a:pPr>
            <a:r>
              <a:rPr lang="en-US" b="1" dirty="0" smtClean="0"/>
              <a:t>Supply involves movement: </a:t>
            </a:r>
            <a:r>
              <a:rPr lang="en-US" dirty="0" smtClean="0"/>
              <a:t>Before or at the</a:t>
            </a:r>
            <a:r>
              <a:rPr lang="en-US" b="1" dirty="0" smtClean="0"/>
              <a:t> time of removal </a:t>
            </a:r>
            <a:r>
              <a:rPr lang="en-US" dirty="0" smtClean="0"/>
              <a:t>of goods for supply [31(1)(a)]</a:t>
            </a:r>
          </a:p>
          <a:p>
            <a:pPr marL="285750" lvl="0" indent="-285750" algn="just">
              <a:buFont typeface="Wingdings" panose="05000000000000000000" pitchFamily="2" charset="2"/>
              <a:buChar char="v"/>
            </a:pPr>
            <a:r>
              <a:rPr lang="en-US" b="1" dirty="0" smtClean="0"/>
              <a:t>Supply - Other cases:</a:t>
            </a:r>
            <a:r>
              <a:rPr lang="en-US" dirty="0" smtClean="0"/>
              <a:t> Before or at the </a:t>
            </a:r>
            <a:r>
              <a:rPr lang="en-US" b="1" dirty="0" smtClean="0"/>
              <a:t>time of Delivery</a:t>
            </a:r>
            <a:r>
              <a:rPr lang="en-US" dirty="0" smtClean="0"/>
              <a:t> of goods/ making available to the recipient or [31(1)(b)]</a:t>
            </a:r>
          </a:p>
          <a:p>
            <a:pPr marL="285750" lvl="0" indent="-285750" algn="just">
              <a:buFont typeface="Wingdings" panose="05000000000000000000" pitchFamily="2" charset="2"/>
              <a:buChar char="v"/>
            </a:pPr>
            <a:r>
              <a:rPr lang="en-US" b="1" dirty="0" smtClean="0"/>
              <a:t>Continuous Supply: </a:t>
            </a:r>
            <a:r>
              <a:rPr lang="en-US" dirty="0" smtClean="0"/>
              <a:t>before or at the time of issue of successive statement of account/receipt of payment [31(4)] </a:t>
            </a:r>
            <a:endParaRPr lang="en-US" b="1" dirty="0" smtClean="0"/>
          </a:p>
          <a:p>
            <a:pPr marL="285750" lvl="0" indent="-285750" algn="just">
              <a:buFont typeface="Wingdings" panose="05000000000000000000" pitchFamily="2" charset="2"/>
              <a:buChar char="v"/>
            </a:pPr>
            <a:r>
              <a:rPr lang="en-US" b="1" dirty="0" smtClean="0"/>
              <a:t>Sale on approval basis:</a:t>
            </a:r>
            <a:r>
              <a:rPr lang="en-US" dirty="0" smtClean="0"/>
              <a:t> Earlier of </a:t>
            </a:r>
          </a:p>
          <a:p>
            <a:pPr marL="3086100" lvl="6" indent="-342900" algn="just">
              <a:buFont typeface="+mj-lt"/>
              <a:buAutoNum type="alphaLcParenR"/>
            </a:pPr>
            <a:r>
              <a:rPr lang="en-US" dirty="0" smtClean="0"/>
              <a:t>Before/ at the time of </a:t>
            </a:r>
            <a:r>
              <a:rPr lang="en-US" dirty="0" smtClean="0"/>
              <a:t>supply* (*when </a:t>
            </a:r>
            <a:r>
              <a:rPr lang="en-US" dirty="0" smtClean="0"/>
              <a:t>the recipient indicates that he has accepted the supply of goods); OR </a:t>
            </a:r>
          </a:p>
          <a:p>
            <a:pPr marL="3086100" lvl="6" indent="-342900" algn="just">
              <a:buFont typeface="+mj-lt"/>
              <a:buAutoNum type="alphaLcParenR"/>
            </a:pPr>
            <a:r>
              <a:rPr lang="en-US" dirty="0" smtClean="0"/>
              <a:t>6 months from date of removal [31(7)]</a:t>
            </a:r>
          </a:p>
          <a:p>
            <a:pPr marL="87313" lvl="0" indent="0" algn="just"/>
            <a:endParaRPr lang="en-US" dirty="0" smtClean="0"/>
          </a:p>
          <a:p>
            <a:endParaRPr lang="en-US" dirty="0"/>
          </a:p>
        </p:txBody>
      </p:sp>
    </p:spTree>
    <p:extLst>
      <p:ext uri="{BB962C8B-B14F-4D97-AF65-F5344CB8AC3E}">
        <p14:creationId xmlns:p14="http://schemas.microsoft.com/office/powerpoint/2010/main" val="35316066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t>Time of Supply of </a:t>
            </a:r>
            <a:r>
              <a:rPr lang="en-IN" b="1" dirty="0" smtClean="0"/>
              <a:t>Goods</a:t>
            </a:r>
            <a:br>
              <a:rPr lang="en-IN" b="1" dirty="0" smtClean="0"/>
            </a:br>
            <a:r>
              <a:rPr lang="en-IN" b="1" dirty="0" smtClean="0"/>
              <a:t>Illustration</a:t>
            </a:r>
            <a:endParaRPr lang="en-US" dirty="0"/>
          </a:p>
        </p:txBody>
      </p:sp>
      <p:sp>
        <p:nvSpPr>
          <p:cNvPr id="6" name="Text Placeholder 5"/>
          <p:cNvSpPr>
            <a:spLocks noGrp="1"/>
          </p:cNvSpPr>
          <p:nvPr>
            <p:ph type="body" idx="1"/>
          </p:nvPr>
        </p:nvSpPr>
        <p:spPr>
          <a:xfrm>
            <a:off x="96670" y="2753438"/>
            <a:ext cx="6112042" cy="576262"/>
          </a:xfrm>
        </p:spPr>
        <p:txBody>
          <a:bodyPr/>
          <a:lstStyle/>
          <a:p>
            <a:r>
              <a:rPr lang="en-US" dirty="0" smtClean="0"/>
              <a:t>Question</a:t>
            </a:r>
            <a:endParaRPr lang="en-US" dirty="0"/>
          </a:p>
        </p:txBody>
      </p:sp>
      <p:graphicFrame>
        <p:nvGraphicFramePr>
          <p:cNvPr id="4" name="Content Placeholder 3"/>
          <p:cNvGraphicFramePr>
            <a:graphicFrameLocks noGrp="1"/>
          </p:cNvGraphicFramePr>
          <p:nvPr>
            <p:ph sz="half" idx="2"/>
            <p:extLst>
              <p:ext uri="{D42A27DB-BD31-4B8C-83A1-F6EECF244321}">
                <p14:modId xmlns:p14="http://schemas.microsoft.com/office/powerpoint/2010/main" val="3930495493"/>
              </p:ext>
            </p:extLst>
          </p:nvPr>
        </p:nvGraphicFramePr>
        <p:xfrm>
          <a:off x="417" y="3276658"/>
          <a:ext cx="6123755" cy="3361992"/>
        </p:xfrm>
        <a:graphic>
          <a:graphicData uri="http://schemas.openxmlformats.org/drawingml/2006/table">
            <a:tbl>
              <a:tblPr firstRow="1" firstCol="1" bandRow="1">
                <a:tableStyleId>{D113A9D2-9D6B-4929-AA2D-F23B5EE8CBE7}</a:tableStyleId>
              </a:tblPr>
              <a:tblGrid>
                <a:gridCol w="1135047"/>
                <a:gridCol w="4988708"/>
              </a:tblGrid>
              <a:tr h="1240079">
                <a:tc>
                  <a:txBody>
                    <a:bodyPr/>
                    <a:lstStyle/>
                    <a:p>
                      <a:pPr marL="180975" marR="0">
                        <a:lnSpc>
                          <a:spcPts val="1290"/>
                        </a:lnSpc>
                        <a:spcBef>
                          <a:spcPts val="365"/>
                        </a:spcBef>
                        <a:spcAft>
                          <a:spcPts val="0"/>
                        </a:spcAft>
                      </a:pPr>
                      <a:r>
                        <a:rPr lang="en-CA" sz="1400" b="0" dirty="0" smtClean="0">
                          <a:effectLst/>
                          <a:latin typeface="+mn-lt"/>
                          <a:ea typeface="+mn-ea"/>
                          <a:cs typeface="+mn-cs"/>
                        </a:rPr>
                        <a:t>27-2-2020</a:t>
                      </a:r>
                      <a:endParaRPr lang="en-US" sz="1400" b="0" dirty="0">
                        <a:effectLst/>
                        <a:latin typeface="+mn-lt"/>
                        <a:ea typeface="Times New Roman" panose="02020603050405020304" pitchFamily="18" charset="0"/>
                        <a:cs typeface="Times New Roman" panose="02020603050405020304" pitchFamily="18" charset="0"/>
                      </a:endParaRPr>
                    </a:p>
                  </a:txBody>
                  <a:tcPr marL="0" marR="0" marT="0" marB="0" anchor="ctr"/>
                </a:tc>
                <a:tc>
                  <a:txBody>
                    <a:bodyPr/>
                    <a:lstStyle/>
                    <a:p>
                      <a:pPr marL="75565" marR="0">
                        <a:lnSpc>
                          <a:spcPts val="1290"/>
                        </a:lnSpc>
                        <a:spcBef>
                          <a:spcPts val="290"/>
                        </a:spcBef>
                        <a:spcAft>
                          <a:spcPts val="0"/>
                        </a:spcAft>
                      </a:pPr>
                      <a:r>
                        <a:rPr lang="en-US" sz="1400" b="0" dirty="0" smtClean="0">
                          <a:effectLst/>
                          <a:latin typeface="+mn-lt"/>
                          <a:ea typeface="Times New Roman" panose="02020603050405020304" pitchFamily="18" charset="0"/>
                          <a:cs typeface="Times New Roman" panose="02020603050405020304" pitchFamily="18" charset="0"/>
                        </a:rPr>
                        <a:t>Date of issue </a:t>
                      </a:r>
                      <a:r>
                        <a:rPr lang="en-US" sz="1400" b="0" dirty="0" smtClean="0">
                          <a:effectLst/>
                          <a:latin typeface="+mn-lt"/>
                          <a:ea typeface="Times New Roman" panose="02020603050405020304" pitchFamily="18" charset="0"/>
                          <a:cs typeface="Times New Roman" panose="02020603050405020304" pitchFamily="18" charset="0"/>
                        </a:rPr>
                        <a:t>of invoice </a:t>
                      </a:r>
                      <a:r>
                        <a:rPr lang="en-US" sz="1400" b="0" dirty="0" smtClean="0">
                          <a:effectLst/>
                          <a:latin typeface="+mn-lt"/>
                          <a:ea typeface="Times New Roman" panose="02020603050405020304" pitchFamily="18" charset="0"/>
                          <a:cs typeface="Times New Roman" panose="02020603050405020304" pitchFamily="18" charset="0"/>
                        </a:rPr>
                        <a:t>by the supplier</a:t>
                      </a:r>
                      <a:endParaRPr lang="en-US" sz="1400" b="0" dirty="0">
                        <a:effectLst/>
                        <a:latin typeface="+mn-lt"/>
                        <a:ea typeface="Times New Roman" panose="02020603050405020304" pitchFamily="18" charset="0"/>
                        <a:cs typeface="Times New Roman" panose="02020603050405020304" pitchFamily="18" charset="0"/>
                      </a:endParaRPr>
                    </a:p>
                  </a:txBody>
                  <a:tcPr marL="0" marR="0" marT="0" marB="0" anchor="ctr"/>
                </a:tc>
              </a:tr>
              <a:tr h="688933">
                <a:tc>
                  <a:txBody>
                    <a:bodyPr/>
                    <a:lstStyle/>
                    <a:p>
                      <a:pPr marL="133350" marR="0">
                        <a:lnSpc>
                          <a:spcPts val="1290"/>
                        </a:lnSpc>
                        <a:spcBef>
                          <a:spcPts val="435"/>
                        </a:spcBef>
                        <a:spcAft>
                          <a:spcPts val="0"/>
                        </a:spcAft>
                      </a:pPr>
                      <a:r>
                        <a:rPr lang="en-CA" sz="1400" b="0" spc="5" dirty="0" smtClean="0">
                          <a:effectLst/>
                          <a:latin typeface="+mn-lt"/>
                        </a:rPr>
                        <a:t>28-2-2020</a:t>
                      </a:r>
                      <a:endParaRPr lang="en-US" sz="1400" b="0" dirty="0">
                        <a:effectLst/>
                        <a:latin typeface="+mn-lt"/>
                        <a:ea typeface="Times New Roman" panose="02020603050405020304" pitchFamily="18" charset="0"/>
                        <a:cs typeface="Times New Roman" panose="02020603050405020304" pitchFamily="18" charset="0"/>
                      </a:endParaRPr>
                    </a:p>
                  </a:txBody>
                  <a:tcPr marL="0" marR="0" marT="0" marB="0" anchor="ctr"/>
                </a:tc>
                <a:tc>
                  <a:txBody>
                    <a:bodyPr/>
                    <a:lstStyle/>
                    <a:p>
                      <a:pPr marL="75565" marR="0">
                        <a:lnSpc>
                          <a:spcPts val="1290"/>
                        </a:lnSpc>
                        <a:spcBef>
                          <a:spcPts val="435"/>
                        </a:spcBef>
                        <a:spcAft>
                          <a:spcPts val="0"/>
                        </a:spcAft>
                      </a:pPr>
                      <a:r>
                        <a:rPr lang="en-CA" sz="1400" b="0" dirty="0" smtClean="0">
                          <a:effectLst/>
                          <a:latin typeface="+mn-lt"/>
                        </a:rPr>
                        <a:t>Date of removal of goods</a:t>
                      </a:r>
                      <a:endParaRPr lang="en-US" sz="1400" b="0" dirty="0">
                        <a:effectLst/>
                        <a:latin typeface="+mn-lt"/>
                        <a:ea typeface="Times New Roman" panose="02020603050405020304" pitchFamily="18" charset="0"/>
                        <a:cs typeface="Times New Roman" panose="02020603050405020304" pitchFamily="18" charset="0"/>
                      </a:endParaRPr>
                    </a:p>
                  </a:txBody>
                  <a:tcPr marL="0" marR="0" marT="0" marB="0" anchor="ctr"/>
                </a:tc>
              </a:tr>
              <a:tr h="716490">
                <a:tc>
                  <a:txBody>
                    <a:bodyPr/>
                    <a:lstStyle/>
                    <a:p>
                      <a:pPr marL="200025" marR="0">
                        <a:lnSpc>
                          <a:spcPts val="1290"/>
                        </a:lnSpc>
                        <a:spcBef>
                          <a:spcPts val="435"/>
                        </a:spcBef>
                        <a:spcAft>
                          <a:spcPts val="0"/>
                        </a:spcAft>
                      </a:pPr>
                      <a:r>
                        <a:rPr lang="en-CA" sz="1400" b="0" dirty="0" smtClean="0">
                          <a:effectLst/>
                          <a:latin typeface="+mn-lt"/>
                        </a:rPr>
                        <a:t>29-2-2020</a:t>
                      </a:r>
                      <a:endParaRPr lang="en-US" sz="1400" b="0" dirty="0">
                        <a:effectLst/>
                        <a:latin typeface="+mn-lt"/>
                        <a:ea typeface="Times New Roman" panose="02020603050405020304" pitchFamily="18" charset="0"/>
                        <a:cs typeface="Times New Roman" panose="02020603050405020304" pitchFamily="18" charset="0"/>
                      </a:endParaRPr>
                    </a:p>
                  </a:txBody>
                  <a:tcPr marL="0" marR="0" marT="0" marB="0" anchor="ctr"/>
                </a:tc>
                <a:tc>
                  <a:txBody>
                    <a:bodyPr/>
                    <a:lstStyle/>
                    <a:p>
                      <a:pPr marL="75565" marR="0">
                        <a:lnSpc>
                          <a:spcPts val="1290"/>
                        </a:lnSpc>
                        <a:spcBef>
                          <a:spcPts val="435"/>
                        </a:spcBef>
                        <a:spcAft>
                          <a:spcPts val="0"/>
                        </a:spcAft>
                      </a:pPr>
                      <a:r>
                        <a:rPr lang="en-CA" sz="1400" b="0" dirty="0" smtClean="0">
                          <a:effectLst/>
                          <a:latin typeface="+mn-lt"/>
                        </a:rPr>
                        <a:t>Date when payment is entered </a:t>
                      </a:r>
                      <a:r>
                        <a:rPr lang="en-CA" sz="1400" b="0" dirty="0" smtClean="0">
                          <a:effectLst/>
                          <a:latin typeface="+mn-lt"/>
                        </a:rPr>
                        <a:t>in books of </a:t>
                      </a:r>
                      <a:r>
                        <a:rPr lang="en-CA" sz="1400" b="0" dirty="0" smtClean="0">
                          <a:effectLst/>
                          <a:latin typeface="+mn-lt"/>
                        </a:rPr>
                        <a:t>account</a:t>
                      </a:r>
                      <a:endParaRPr lang="en-US" sz="1400" b="0" dirty="0">
                        <a:effectLst/>
                        <a:latin typeface="+mn-lt"/>
                        <a:ea typeface="Times New Roman" panose="02020603050405020304" pitchFamily="18" charset="0"/>
                        <a:cs typeface="Times New Roman" panose="02020603050405020304" pitchFamily="18" charset="0"/>
                      </a:endParaRPr>
                    </a:p>
                  </a:txBody>
                  <a:tcPr marL="0" marR="0" marT="0" marB="0" anchor="ctr"/>
                </a:tc>
              </a:tr>
              <a:tr h="716490">
                <a:tc>
                  <a:txBody>
                    <a:bodyPr/>
                    <a:lstStyle/>
                    <a:p>
                      <a:pPr marL="200025" marR="0">
                        <a:lnSpc>
                          <a:spcPts val="1290"/>
                        </a:lnSpc>
                        <a:spcBef>
                          <a:spcPts val="435"/>
                        </a:spcBef>
                        <a:spcAft>
                          <a:spcPts val="0"/>
                        </a:spcAft>
                      </a:pPr>
                      <a:r>
                        <a:rPr lang="en-US" sz="1400" b="0" dirty="0" smtClean="0">
                          <a:effectLst/>
                          <a:latin typeface="+mn-lt"/>
                          <a:ea typeface="Times New Roman" panose="02020603050405020304" pitchFamily="18" charset="0"/>
                          <a:cs typeface="Times New Roman" panose="02020603050405020304" pitchFamily="18" charset="0"/>
                        </a:rPr>
                        <a:t>10-3-2020</a:t>
                      </a:r>
                      <a:endParaRPr lang="en-US" sz="1400" b="0" dirty="0">
                        <a:effectLst/>
                        <a:latin typeface="+mn-lt"/>
                        <a:ea typeface="Times New Roman" panose="02020603050405020304" pitchFamily="18" charset="0"/>
                        <a:cs typeface="Times New Roman" panose="02020603050405020304" pitchFamily="18" charset="0"/>
                      </a:endParaRPr>
                    </a:p>
                  </a:txBody>
                  <a:tcPr marL="0" marR="0" marT="0" marB="0" anchor="ctr"/>
                </a:tc>
                <a:tc>
                  <a:txBody>
                    <a:bodyPr/>
                    <a:lstStyle/>
                    <a:p>
                      <a:pPr marL="75565" marR="0">
                        <a:lnSpc>
                          <a:spcPts val="1290"/>
                        </a:lnSpc>
                        <a:spcBef>
                          <a:spcPts val="435"/>
                        </a:spcBef>
                        <a:spcAft>
                          <a:spcPts val="0"/>
                        </a:spcAft>
                      </a:pPr>
                      <a:r>
                        <a:rPr lang="en-US" sz="1400" b="0" dirty="0" smtClean="0">
                          <a:effectLst/>
                          <a:latin typeface="+mn-lt"/>
                          <a:ea typeface="Times New Roman" panose="02020603050405020304" pitchFamily="18" charset="0"/>
                          <a:cs typeface="Times New Roman" panose="02020603050405020304" pitchFamily="18" charset="0"/>
                        </a:rPr>
                        <a:t>Date on which payment is credited in bank account</a:t>
                      </a:r>
                      <a:endParaRPr lang="en-US" sz="1400" b="0" dirty="0">
                        <a:effectLst/>
                        <a:latin typeface="+mn-lt"/>
                        <a:ea typeface="Times New Roman" panose="02020603050405020304" pitchFamily="18" charset="0"/>
                        <a:cs typeface="Times New Roman" panose="02020603050405020304" pitchFamily="18" charset="0"/>
                      </a:endParaRPr>
                    </a:p>
                  </a:txBody>
                  <a:tcPr marL="0" marR="0" marT="0" marB="0" anchor="ctr"/>
                </a:tc>
              </a:tr>
            </a:tbl>
          </a:graphicData>
        </a:graphic>
      </p:graphicFrame>
      <p:sp>
        <p:nvSpPr>
          <p:cNvPr id="7" name="Text Placeholder 6"/>
          <p:cNvSpPr>
            <a:spLocks noGrp="1"/>
          </p:cNvSpPr>
          <p:nvPr>
            <p:ph type="body" sz="quarter" idx="3"/>
          </p:nvPr>
        </p:nvSpPr>
        <p:spPr>
          <a:xfrm>
            <a:off x="6208712" y="2753438"/>
            <a:ext cx="4825159" cy="576262"/>
          </a:xfrm>
        </p:spPr>
        <p:txBody>
          <a:bodyPr/>
          <a:lstStyle/>
          <a:p>
            <a:r>
              <a:rPr lang="en-US" dirty="0" smtClean="0"/>
              <a:t>Solution</a:t>
            </a:r>
            <a:endParaRPr lang="en-US" dirty="0"/>
          </a:p>
        </p:txBody>
      </p:sp>
      <p:graphicFrame>
        <p:nvGraphicFramePr>
          <p:cNvPr id="9" name="Content Placeholder 8"/>
          <p:cNvGraphicFramePr>
            <a:graphicFrameLocks noGrp="1"/>
          </p:cNvGraphicFramePr>
          <p:nvPr>
            <p:ph sz="quarter" idx="4"/>
            <p:extLst>
              <p:ext uri="{D42A27DB-BD31-4B8C-83A1-F6EECF244321}">
                <p14:modId xmlns:p14="http://schemas.microsoft.com/office/powerpoint/2010/main" val="4250877593"/>
              </p:ext>
            </p:extLst>
          </p:nvPr>
        </p:nvGraphicFramePr>
        <p:xfrm>
          <a:off x="6209458" y="3276658"/>
          <a:ext cx="5982542" cy="3276430"/>
        </p:xfrm>
        <a:graphic>
          <a:graphicData uri="http://schemas.openxmlformats.org/drawingml/2006/table">
            <a:tbl>
              <a:tblPr firstRow="1" bandRow="1">
                <a:tableStyleId>{D113A9D2-9D6B-4929-AA2D-F23B5EE8CBE7}</a:tableStyleId>
              </a:tblPr>
              <a:tblGrid>
                <a:gridCol w="4647840"/>
                <a:gridCol w="1334702"/>
              </a:tblGrid>
              <a:tr h="299612">
                <a:tc>
                  <a:txBody>
                    <a:bodyPr/>
                    <a:lstStyle/>
                    <a:p>
                      <a:r>
                        <a:rPr lang="en-US" sz="1400" dirty="0" smtClean="0"/>
                        <a:t>Event</a:t>
                      </a:r>
                      <a:endParaRPr lang="en-US"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en-US" sz="1400" dirty="0" smtClean="0"/>
                        <a:t>Date</a:t>
                      </a:r>
                      <a:endParaRPr lang="en-US"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586655">
                <a:tc>
                  <a:txBody>
                    <a:bodyPr/>
                    <a:lstStyle/>
                    <a:p>
                      <a:r>
                        <a:rPr lang="en-US" sz="1400" b="0" dirty="0" smtClean="0">
                          <a:effectLst/>
                          <a:latin typeface="+mn-lt"/>
                          <a:ea typeface="Times New Roman" panose="02020603050405020304" pitchFamily="18" charset="0"/>
                          <a:cs typeface="Times New Roman" panose="02020603050405020304" pitchFamily="18" charset="0"/>
                        </a:rPr>
                        <a:t>Date of issue of invoice (Since</a:t>
                      </a:r>
                      <a:r>
                        <a:rPr lang="en-US" sz="1400" b="0" baseline="0" dirty="0" smtClean="0">
                          <a:effectLst/>
                          <a:latin typeface="+mn-lt"/>
                          <a:ea typeface="Times New Roman" panose="02020603050405020304" pitchFamily="18" charset="0"/>
                          <a:cs typeface="Times New Roman" panose="02020603050405020304" pitchFamily="18" charset="0"/>
                        </a:rPr>
                        <a:t> issued within time limit u/s 31)</a:t>
                      </a:r>
                      <a:endParaRPr lang="en-US"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400" dirty="0" smtClean="0"/>
                        <a:t>27-2-2020</a:t>
                      </a:r>
                      <a:endParaRPr lang="en-US" sz="14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305725">
                <a:tc>
                  <a:txBody>
                    <a:bodyPr/>
                    <a:lstStyle/>
                    <a:p>
                      <a:r>
                        <a:rPr lang="en-US" sz="1400" dirty="0" smtClean="0"/>
                        <a:t>Date of payment as entered in books of </a:t>
                      </a:r>
                      <a:r>
                        <a:rPr lang="en-US" sz="1400" dirty="0" smtClean="0"/>
                        <a:t>account</a:t>
                      </a:r>
                      <a:r>
                        <a:rPr lang="en-US" sz="1400" baseline="0" dirty="0" smtClean="0"/>
                        <a:t> i.e. 29-2-2020 ; or</a:t>
                      </a:r>
                    </a:p>
                    <a:p>
                      <a:endParaRPr lang="en-US" sz="140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Date on which </a:t>
                      </a:r>
                      <a:r>
                        <a:rPr lang="en-US" sz="1400" dirty="0" smtClean="0">
                          <a:effectLst/>
                        </a:rPr>
                        <a:t>Payment is </a:t>
                      </a:r>
                      <a:r>
                        <a:rPr lang="en-US" sz="1400" dirty="0" smtClean="0">
                          <a:effectLst/>
                        </a:rPr>
                        <a:t>credited </a:t>
                      </a:r>
                      <a:r>
                        <a:rPr lang="en-US" sz="1400" dirty="0" smtClean="0">
                          <a:effectLst/>
                        </a:rPr>
                        <a:t>in the bank</a:t>
                      </a:r>
                      <a:r>
                        <a:rPr lang="en-US" sz="1400" baseline="0" dirty="0" smtClean="0">
                          <a:effectLst/>
                        </a:rPr>
                        <a:t> account </a:t>
                      </a:r>
                      <a:r>
                        <a:rPr lang="en-US" sz="1400" baseline="0" dirty="0" smtClean="0">
                          <a:effectLst/>
                        </a:rPr>
                        <a:t>i.e. 10-3-2020 ; whichever is earlier</a:t>
                      </a:r>
                    </a:p>
                    <a:p>
                      <a:pPr marL="0" marR="0" indent="0" algn="l" defTabSz="457200" rtl="0" eaLnBrk="1" fontAlgn="auto" latinLnBrk="0" hangingPunct="1">
                        <a:lnSpc>
                          <a:spcPct val="100000"/>
                        </a:lnSpc>
                        <a:spcBef>
                          <a:spcPts val="0"/>
                        </a:spcBef>
                        <a:spcAft>
                          <a:spcPts val="0"/>
                        </a:spcAft>
                        <a:buClrTx/>
                        <a:buSzTx/>
                        <a:buFontTx/>
                        <a:buNone/>
                        <a:tabLst/>
                        <a:defRPr/>
                      </a:pPr>
                      <a:r>
                        <a:rPr lang="en-US" sz="1400" baseline="0" dirty="0" smtClean="0">
                          <a:effectLst/>
                        </a:rPr>
                        <a:t/>
                      </a:r>
                      <a:br>
                        <a:rPr lang="en-US" sz="1400" baseline="0" dirty="0" smtClean="0">
                          <a:effectLst/>
                        </a:rPr>
                      </a:br>
                      <a:r>
                        <a:rPr lang="en-US" sz="1400" baseline="0" dirty="0" smtClean="0">
                          <a:effectLst/>
                        </a:rPr>
                        <a:t>DATE OF PAYMENT</a:t>
                      </a:r>
                      <a:endParaRPr lang="en-US" sz="1400" dirty="0" smtClean="0">
                        <a:effectLst/>
                      </a:endParaRPr>
                    </a:p>
                    <a:p>
                      <a:endParaRPr lang="en-US"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400" dirty="0" smtClean="0"/>
                        <a:t>29-2-2020</a:t>
                      </a:r>
                      <a:endParaRPr lang="en-US" sz="14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586655">
                <a:tc>
                  <a:txBody>
                    <a:bodyPr/>
                    <a:lstStyle/>
                    <a:p>
                      <a:r>
                        <a:rPr lang="en-US" sz="1400" b="1" dirty="0" smtClean="0"/>
                        <a:t>TIME OF SUPPLY </a:t>
                      </a:r>
                      <a:r>
                        <a:rPr lang="en-US" sz="1400" dirty="0" smtClean="0"/>
                        <a:t>as</a:t>
                      </a:r>
                      <a:r>
                        <a:rPr lang="en-US" sz="1400" baseline="0" dirty="0" smtClean="0"/>
                        <a:t> </a:t>
                      </a:r>
                      <a:r>
                        <a:rPr lang="en-US" sz="1400" baseline="0" dirty="0" smtClean="0"/>
                        <a:t>per Section </a:t>
                      </a:r>
                      <a:r>
                        <a:rPr lang="en-US" sz="1400" baseline="0" dirty="0" smtClean="0"/>
                        <a:t>12(2)</a:t>
                      </a:r>
                      <a:r>
                        <a:rPr lang="en-US" sz="1400" baseline="0" dirty="0" smtClean="0"/>
                        <a:t/>
                      </a:r>
                      <a:br>
                        <a:rPr lang="en-US" sz="1400" baseline="0" dirty="0" smtClean="0"/>
                      </a:br>
                      <a:r>
                        <a:rPr lang="en-US" sz="1400" baseline="0" dirty="0" smtClean="0"/>
                        <a:t>Earliest of the above</a:t>
                      </a:r>
                      <a:endParaRPr lang="en-US"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400" b="1" dirty="0" smtClean="0"/>
                        <a:t>27-2-2020</a:t>
                      </a:r>
                      <a:endParaRPr lang="en-US" sz="1400" b="1"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0" y="2373305"/>
            <a:ext cx="12192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CA" sz="1400" b="0" i="0" u="none" strike="noStrike" cap="none" normalizeH="0" baseline="0" dirty="0" smtClean="0">
                <a:ln>
                  <a:noFill/>
                </a:ln>
                <a:solidFill>
                  <a:srgbClr val="000000"/>
                </a:solidFill>
                <a:effectLst/>
                <a:ea typeface="Times New Roman" panose="02020603050405020304" pitchFamily="18" charset="0"/>
                <a:cs typeface="Segoe UI Italic" panose="020B0502040204090203" pitchFamily="34" charset="0"/>
              </a:rPr>
              <a:t>The following data is noted from the</a:t>
            </a:r>
            <a:r>
              <a:rPr kumimoji="0" lang="en-CA" sz="1400" b="0" i="0" u="none" strike="noStrike" cap="none" normalizeH="0" dirty="0" smtClean="0">
                <a:ln>
                  <a:noFill/>
                </a:ln>
                <a:solidFill>
                  <a:srgbClr val="000000"/>
                </a:solidFill>
                <a:effectLst/>
                <a:ea typeface="Times New Roman" panose="02020603050405020304" pitchFamily="18" charset="0"/>
                <a:cs typeface="Segoe UI Italic" panose="020B0502040204090203" pitchFamily="34" charset="0"/>
              </a:rPr>
              <a:t> records of X Ltd. (supplier)</a:t>
            </a:r>
            <a:r>
              <a:rPr lang="en-CA" sz="1400" dirty="0">
                <a:solidFill>
                  <a:srgbClr val="000000"/>
                </a:solidFill>
                <a:ea typeface="Times New Roman" panose="02020603050405020304" pitchFamily="18" charset="0"/>
                <a:cs typeface="Segoe UI Italic" panose="020B0502040204090203" pitchFamily="34" charset="0"/>
              </a:rPr>
              <a:t> </a:t>
            </a:r>
            <a:r>
              <a:rPr lang="en-CA" sz="1400" dirty="0" smtClean="0">
                <a:solidFill>
                  <a:srgbClr val="000000"/>
                </a:solidFill>
                <a:ea typeface="Times New Roman" panose="02020603050405020304" pitchFamily="18" charset="0"/>
                <a:cs typeface="Segoe UI Italic" panose="020B0502040204090203" pitchFamily="34" charset="0"/>
              </a:rPr>
              <a:t>and Y Ltd. (recipient of </a:t>
            </a:r>
            <a:r>
              <a:rPr lang="en-CA" sz="1400" dirty="0" smtClean="0">
                <a:solidFill>
                  <a:srgbClr val="000000"/>
                </a:solidFill>
                <a:ea typeface="Times New Roman" panose="02020603050405020304" pitchFamily="18" charset="0"/>
                <a:cs typeface="Segoe UI Italic" panose="020B0502040204090203" pitchFamily="34" charset="0"/>
              </a:rPr>
              <a:t>goods). </a:t>
            </a:r>
            <a:r>
              <a:rPr kumimoji="0" lang="en-CA" sz="1400" b="0" i="0" u="none" strike="noStrike" cap="none" normalizeH="0" baseline="0" dirty="0" smtClean="0">
                <a:ln>
                  <a:noFill/>
                </a:ln>
                <a:solidFill>
                  <a:srgbClr val="000000"/>
                </a:solidFill>
                <a:effectLst/>
                <a:ea typeface="Times New Roman" panose="02020603050405020304" pitchFamily="18" charset="0"/>
                <a:cs typeface="Segoe UI Italic" panose="020B0502040204090203" pitchFamily="34" charset="0"/>
              </a:rPr>
              <a:t>Determine the time of supply of goods from the given information.</a:t>
            </a:r>
            <a:endParaRPr kumimoji="0" lang="en-US" sz="1400" b="0" i="0" u="none" strike="noStrike" cap="none" normalizeH="0" baseline="0" dirty="0" smtClean="0">
              <a:ln>
                <a:noFill/>
              </a:ln>
              <a:solidFill>
                <a:schemeClr val="tx1"/>
              </a:solidFill>
              <a:effectLst/>
            </a:endParaRPr>
          </a:p>
        </p:txBody>
      </p:sp>
      <p:graphicFrame>
        <p:nvGraphicFramePr>
          <p:cNvPr id="10" name="Table 9"/>
          <p:cNvGraphicFramePr>
            <a:graphicFrameLocks noGrp="1"/>
          </p:cNvGraphicFramePr>
          <p:nvPr/>
        </p:nvGraphicFramePr>
        <p:xfrm>
          <a:off x="12490101" y="602901"/>
          <a:ext cx="208280" cy="365760"/>
        </p:xfrm>
        <a:graphic>
          <a:graphicData uri="http://schemas.openxmlformats.org/drawingml/2006/table">
            <a:tbl>
              <a:tblPr/>
              <a:tblGrid>
                <a:gridCol w="208280"/>
              </a:tblGrid>
              <a:tr h="0">
                <a:tc>
                  <a:txBody>
                    <a:bodyPr/>
                    <a:lstStyle/>
                    <a:p>
                      <a:endParaRPr lang="en-US" dirty="0"/>
                    </a:p>
                  </a:txBody>
                  <a:tcPr>
                    <a:lnL w="12700" cmpd="sng">
                      <a:solidFill>
                        <a:schemeClr val="bg1"/>
                      </a:solidFill>
                      <a:prstDash val="solid"/>
                    </a:lnL>
                    <a:lnR w="12700" cmpd="sng">
                      <a:solidFill>
                        <a:schemeClr val="bg1"/>
                      </a:solidFill>
                      <a:prstDash val="solid"/>
                    </a:lnR>
                    <a:lnT w="12700" cmpd="sng">
                      <a:solidFill>
                        <a:schemeClr val="bg1"/>
                      </a:solidFill>
                      <a:prstDash val="solid"/>
                    </a:lnT>
                    <a:lnB w="12700" cmpd="sng">
                      <a:solidFill>
                        <a:schemeClr val="bg1"/>
                      </a:solidFill>
                      <a:prstDash val="solid"/>
                    </a:lnB>
                  </a:tcPr>
                </a:tc>
              </a:tr>
            </a:tbl>
          </a:graphicData>
        </a:graphic>
      </p:graphicFrame>
    </p:spTree>
    <p:extLst>
      <p:ext uri="{BB962C8B-B14F-4D97-AF65-F5344CB8AC3E}">
        <p14:creationId xmlns:p14="http://schemas.microsoft.com/office/powerpoint/2010/main" val="14380678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t>Time of Supply of Goods – Sec 12(2)</a:t>
            </a:r>
            <a:endParaRPr lang="en-US" dirty="0"/>
          </a:p>
        </p:txBody>
      </p:sp>
      <p:sp>
        <p:nvSpPr>
          <p:cNvPr id="3" name="Content Placeholder 2"/>
          <p:cNvSpPr>
            <a:spLocks noGrp="1"/>
          </p:cNvSpPr>
          <p:nvPr>
            <p:ph idx="1"/>
          </p:nvPr>
        </p:nvSpPr>
        <p:spPr>
          <a:xfrm>
            <a:off x="0" y="2300438"/>
            <a:ext cx="12192000" cy="4557562"/>
          </a:xfrm>
        </p:spPr>
        <p:txBody>
          <a:bodyPr/>
          <a:lstStyle/>
          <a:p>
            <a:pPr marL="342900" lvl="1" indent="-342900"/>
            <a:r>
              <a:rPr lang="en-IN" sz="2000" dirty="0"/>
              <a:t>Excess payment of </a:t>
            </a:r>
            <a:r>
              <a:rPr lang="en-IN" sz="2000" dirty="0" err="1"/>
              <a:t>upto</a:t>
            </a:r>
            <a:r>
              <a:rPr lang="en-IN" sz="2000" dirty="0"/>
              <a:t> </a:t>
            </a:r>
            <a:r>
              <a:rPr lang="en-IN" sz="2000" dirty="0">
                <a:ea typeface="Calibri" panose="020F0502020204030204" pitchFamily="34" charset="0"/>
                <a:cs typeface="Times New Roman" panose="02020603050405020304" pitchFamily="18" charset="0"/>
              </a:rPr>
              <a:t> </a:t>
            </a:r>
            <a:r>
              <a:rPr lang="en-IN" sz="2000" dirty="0">
                <a:latin typeface="Cambria Math" panose="02040503050406030204" pitchFamily="18" charset="0"/>
                <a:ea typeface="Cambria Math" panose="02040503050406030204" pitchFamily="18" charset="0"/>
                <a:cs typeface="Times New Roman" panose="02020603050405020304" pitchFamily="18" charset="0"/>
              </a:rPr>
              <a:t>₹</a:t>
            </a:r>
            <a:r>
              <a:rPr lang="en-IN" sz="2000" dirty="0">
                <a:ea typeface="Calibri" panose="020F0502020204030204" pitchFamily="34" charset="0"/>
                <a:cs typeface="Times New Roman" panose="02020603050405020304" pitchFamily="18" charset="0"/>
              </a:rPr>
              <a:t> </a:t>
            </a:r>
            <a:r>
              <a:rPr lang="en-IN" sz="2000" dirty="0" smtClean="0"/>
              <a:t>1000</a:t>
            </a:r>
            <a:r>
              <a:rPr lang="en-IN" sz="2000" dirty="0"/>
              <a:t>/- is received in respect of any </a:t>
            </a:r>
            <a:r>
              <a:rPr lang="en-IN" sz="2000" dirty="0" smtClean="0"/>
              <a:t>invoice</a:t>
            </a:r>
            <a:br>
              <a:rPr lang="en-IN" sz="2000" dirty="0" smtClean="0"/>
            </a:br>
            <a:r>
              <a:rPr lang="en-IN" sz="2000" dirty="0"/>
              <a:t>Time of supply shall at </a:t>
            </a:r>
            <a:r>
              <a:rPr lang="en-IN" sz="2000" b="1" dirty="0"/>
              <a:t>option</a:t>
            </a:r>
            <a:r>
              <a:rPr lang="en-IN" sz="2000" dirty="0"/>
              <a:t> of the supplier is date of issue of invoice in respect of such excess amount. (</a:t>
            </a:r>
            <a:r>
              <a:rPr lang="en-IN" sz="2000" i="1" dirty="0"/>
              <a:t>Proviso to Sec 12(2)</a:t>
            </a:r>
            <a:r>
              <a:rPr lang="en-IN" sz="2000" dirty="0"/>
              <a:t>) </a:t>
            </a:r>
          </a:p>
          <a:p>
            <a:endParaRPr lang="en-IN" sz="2000" dirty="0" smtClean="0"/>
          </a:p>
          <a:p>
            <a:pPr algn="just"/>
            <a:r>
              <a:rPr lang="en-IN" sz="2000" b="1" u="sng" dirty="0"/>
              <a:t>No tax on advance received against the supply of goods</a:t>
            </a:r>
          </a:p>
          <a:p>
            <a:pPr marL="0" indent="0" algn="just">
              <a:buNone/>
            </a:pPr>
            <a:r>
              <a:rPr lang="en-IN" sz="2000" dirty="0"/>
              <a:t>As per Notification No. 40/2017- CT dated 13-10-2017, suppliers of goods having aggregate turnover of </a:t>
            </a:r>
            <a:r>
              <a:rPr lang="en-IN" sz="2000" dirty="0" err="1" smtClean="0"/>
              <a:t>upto</a:t>
            </a:r>
            <a:r>
              <a:rPr lang="en-IN" sz="2000" dirty="0" smtClean="0"/>
              <a:t> </a:t>
            </a:r>
            <a:r>
              <a:rPr lang="en-IN" sz="2000" dirty="0" smtClean="0">
                <a:latin typeface="Cambria Math" panose="02040503050406030204" pitchFamily="18" charset="0"/>
                <a:ea typeface="Cambria Math" panose="02040503050406030204" pitchFamily="18" charset="0"/>
                <a:cs typeface="Times New Roman" panose="02020603050405020304" pitchFamily="18" charset="0"/>
              </a:rPr>
              <a:t>₹</a:t>
            </a:r>
            <a:r>
              <a:rPr lang="en-IN" sz="2000" dirty="0" smtClean="0">
                <a:ea typeface="Calibri" panose="020F0502020204030204" pitchFamily="34" charset="0"/>
                <a:cs typeface="Times New Roman" panose="02020603050405020304" pitchFamily="18" charset="0"/>
              </a:rPr>
              <a:t> </a:t>
            </a:r>
            <a:r>
              <a:rPr lang="en-IN" sz="2000" dirty="0" smtClean="0"/>
              <a:t>1.50 </a:t>
            </a:r>
            <a:r>
              <a:rPr lang="en-IN" sz="2000" dirty="0" err="1"/>
              <a:t>crores</a:t>
            </a:r>
            <a:r>
              <a:rPr lang="en-IN" sz="2000" dirty="0"/>
              <a:t> in the </a:t>
            </a:r>
            <a:r>
              <a:rPr lang="en-IN" sz="2000" dirty="0" smtClean="0"/>
              <a:t>last year or current year* have </a:t>
            </a:r>
            <a:r>
              <a:rPr lang="en-IN" sz="2000" dirty="0"/>
              <a:t>been exempted to pay tax upon receipt of advance (</a:t>
            </a:r>
            <a:r>
              <a:rPr lang="en-IN" sz="2000" dirty="0" err="1"/>
              <a:t>w.e.f</a:t>
            </a:r>
            <a:r>
              <a:rPr lang="en-IN" sz="2000" dirty="0"/>
              <a:t> 13-10-2017) as the </a:t>
            </a:r>
            <a:r>
              <a:rPr lang="en-IN" sz="2000" b="1" dirty="0"/>
              <a:t>time of supply in such cases would be the date of invoice or due date of issue of invoice </a:t>
            </a:r>
            <a:r>
              <a:rPr lang="en-IN" sz="2000" dirty="0"/>
              <a:t>in light of Clause (a) of Section 12(2). Subsequently this exemption has been extended </a:t>
            </a:r>
            <a:r>
              <a:rPr lang="en-IN" sz="2000" dirty="0" err="1"/>
              <a:t>w.e.f</a:t>
            </a:r>
            <a:r>
              <a:rPr lang="en-IN" sz="2000" dirty="0"/>
              <a:t>. 15-11-2017 to all tax payers vide Notification No 66/2017-CT dated 15-11-2107. </a:t>
            </a:r>
          </a:p>
          <a:p>
            <a:pPr marL="0" indent="0">
              <a:buNone/>
            </a:pPr>
            <a:endParaRPr lang="en-IN" sz="2000" dirty="0"/>
          </a:p>
          <a:p>
            <a:pPr marL="0" indent="0">
              <a:buNone/>
            </a:pPr>
            <a:endParaRPr lang="en-US" dirty="0"/>
          </a:p>
        </p:txBody>
      </p:sp>
    </p:spTree>
    <p:extLst>
      <p:ext uri="{BB962C8B-B14F-4D97-AF65-F5344CB8AC3E}">
        <p14:creationId xmlns:p14="http://schemas.microsoft.com/office/powerpoint/2010/main" val="6180148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t>Time of Supply of Goods – Sec 12(2)</a:t>
            </a:r>
            <a:endParaRPr lang="en-US" dirty="0"/>
          </a:p>
        </p:txBody>
      </p:sp>
      <p:sp>
        <p:nvSpPr>
          <p:cNvPr id="3" name="Content Placeholder 2"/>
          <p:cNvSpPr>
            <a:spLocks noGrp="1"/>
          </p:cNvSpPr>
          <p:nvPr>
            <p:ph idx="1"/>
          </p:nvPr>
        </p:nvSpPr>
        <p:spPr>
          <a:xfrm>
            <a:off x="0" y="2242686"/>
            <a:ext cx="12192000" cy="4615314"/>
          </a:xfrm>
        </p:spPr>
        <p:txBody>
          <a:bodyPr/>
          <a:lstStyle/>
          <a:p>
            <a:pPr marL="0" indent="0">
              <a:buNone/>
            </a:pPr>
            <a:r>
              <a:rPr lang="en-US" dirty="0" smtClean="0"/>
              <a:t>In summary, </a:t>
            </a:r>
            <a:r>
              <a:rPr lang="en-IN" dirty="0" smtClean="0"/>
              <a:t>provisions regarding amount received in advance in respect of goods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336871034"/>
              </p:ext>
            </p:extLst>
          </p:nvPr>
        </p:nvGraphicFramePr>
        <p:xfrm>
          <a:off x="0" y="2723952"/>
          <a:ext cx="12192000" cy="3165598"/>
        </p:xfrm>
        <a:graphic>
          <a:graphicData uri="http://schemas.openxmlformats.org/drawingml/2006/table">
            <a:tbl>
              <a:tblPr firstRow="1" bandRow="1">
                <a:tableStyleId>{5C22544A-7EE6-4342-B048-85BDC9FD1C3A}</a:tableStyleId>
              </a:tblPr>
              <a:tblGrid>
                <a:gridCol w="4064000"/>
                <a:gridCol w="4064000"/>
                <a:gridCol w="4064000"/>
              </a:tblGrid>
              <a:tr h="621791">
                <a:tc>
                  <a:txBody>
                    <a:bodyPr/>
                    <a:lstStyle/>
                    <a:p>
                      <a:pPr algn="ctr">
                        <a:lnSpc>
                          <a:spcPct val="107000"/>
                        </a:lnSpc>
                        <a:spcAft>
                          <a:spcPts val="0"/>
                        </a:spcAft>
                      </a:pPr>
                      <a:r>
                        <a:rPr lang="en-IN" sz="1800" b="1" dirty="0" smtClean="0">
                          <a:effectLst/>
                        </a:rPr>
                        <a:t>Period </a:t>
                      </a:r>
                      <a:endParaRPr lang="en-IN" sz="1100" b="1" kern="1200" dirty="0">
                        <a:solidFill>
                          <a:srgbClr val="000000"/>
                        </a:solidFill>
                        <a:effectLst/>
                        <a:latin typeface="+mn-lt"/>
                        <a:ea typeface="Times New Roman" panose="02020603050405020304" pitchFamily="18" charset="0"/>
                        <a:cs typeface="Palatino Linotype" panose="02040502050505030304" pitchFamily="18" charset="0"/>
                      </a:endParaRPr>
                    </a:p>
                  </a:txBody>
                  <a:tcPr anchor="ctr"/>
                </a:tc>
                <a:tc gridSpan="2">
                  <a:txBody>
                    <a:bodyPr/>
                    <a:lstStyle/>
                    <a:p>
                      <a:pPr algn="ctr">
                        <a:lnSpc>
                          <a:spcPct val="107000"/>
                        </a:lnSpc>
                        <a:spcAft>
                          <a:spcPts val="0"/>
                        </a:spcAft>
                      </a:pPr>
                      <a:r>
                        <a:rPr lang="en-IN" sz="1800" b="1" dirty="0" smtClean="0">
                          <a:effectLst/>
                        </a:rPr>
                        <a:t>Taxability of amount received in advance  </a:t>
                      </a:r>
                      <a:endParaRPr lang="en-IN" sz="1100" b="1" dirty="0">
                        <a:effectLst/>
                      </a:endParaRPr>
                    </a:p>
                  </a:txBody>
                  <a:tcPr anchor="ctr"/>
                </a:tc>
                <a:tc hMerge="1">
                  <a:txBody>
                    <a:bodyPr/>
                    <a:lstStyle/>
                    <a:p>
                      <a:endParaRPr lang="en-US" dirty="0"/>
                    </a:p>
                  </a:txBody>
                  <a:tcPr/>
                </a:tc>
              </a:tr>
              <a:tr h="621791">
                <a:tc>
                  <a:txBody>
                    <a:bodyPr/>
                    <a:lstStyle/>
                    <a:p>
                      <a:endParaRPr lang="en-US" dirty="0"/>
                    </a:p>
                  </a:txBody>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IN" sz="1800" b="1" dirty="0" smtClean="0">
                          <a:effectLst/>
                        </a:rPr>
                        <a:t>Aggregate turnover of supplier</a:t>
                      </a:r>
                    </a:p>
                    <a:p>
                      <a:pPr marL="0" marR="0" lvl="0" indent="0" algn="ctr" defTabSz="457200" rtl="0" eaLnBrk="1" fontAlgn="auto" latinLnBrk="0" hangingPunct="1">
                        <a:lnSpc>
                          <a:spcPct val="107000"/>
                        </a:lnSpc>
                        <a:spcBef>
                          <a:spcPts val="0"/>
                        </a:spcBef>
                        <a:spcAft>
                          <a:spcPts val="0"/>
                        </a:spcAft>
                        <a:buClrTx/>
                        <a:buSzTx/>
                        <a:buFontTx/>
                        <a:buNone/>
                        <a:tabLst/>
                        <a:defRPr/>
                      </a:pPr>
                      <a:r>
                        <a:rPr lang="en-IN" sz="1800" b="1" dirty="0" smtClean="0">
                          <a:effectLst/>
                          <a:latin typeface="Cambria Math" panose="02040503050406030204" pitchFamily="18" charset="0"/>
                          <a:ea typeface="Cambria Math" panose="02040503050406030204" pitchFamily="18" charset="0"/>
                        </a:rPr>
                        <a:t>₹ </a:t>
                      </a:r>
                      <a:r>
                        <a:rPr lang="en-IN" sz="1800" b="1" dirty="0" smtClean="0">
                          <a:effectLst/>
                        </a:rPr>
                        <a:t>1.50 </a:t>
                      </a:r>
                      <a:r>
                        <a:rPr lang="en-IN" sz="1800" b="1" dirty="0" err="1" smtClean="0">
                          <a:effectLst/>
                        </a:rPr>
                        <a:t>crores</a:t>
                      </a:r>
                      <a:r>
                        <a:rPr lang="en-IN" sz="1800" b="1" baseline="0" dirty="0" smtClean="0">
                          <a:effectLst/>
                        </a:rPr>
                        <a:t> or less</a:t>
                      </a:r>
                      <a:endParaRPr lang="en-IN" sz="1100" b="1" dirty="0" smtClean="0">
                        <a:effectLst/>
                      </a:endParaRPr>
                    </a:p>
                  </a:txBody>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IN" sz="1800" b="1" dirty="0" smtClean="0">
                          <a:effectLst/>
                        </a:rPr>
                        <a:t>Aggregate turnover of supplier</a:t>
                      </a:r>
                    </a:p>
                    <a:p>
                      <a:pPr marL="0" marR="0" lvl="0" indent="0" algn="ctr" defTabSz="457200" rtl="0" eaLnBrk="1" fontAlgn="auto" latinLnBrk="0" hangingPunct="1">
                        <a:lnSpc>
                          <a:spcPct val="107000"/>
                        </a:lnSpc>
                        <a:spcBef>
                          <a:spcPts val="0"/>
                        </a:spcBef>
                        <a:spcAft>
                          <a:spcPts val="0"/>
                        </a:spcAft>
                        <a:buClrTx/>
                        <a:buSzTx/>
                        <a:buFontTx/>
                        <a:buNone/>
                        <a:tabLst/>
                        <a:defRPr/>
                      </a:pPr>
                      <a:r>
                        <a:rPr lang="en-IN" sz="1800" b="1" dirty="0" smtClean="0">
                          <a:effectLst/>
                          <a:latin typeface="Cambria Math" panose="02040503050406030204" pitchFamily="18" charset="0"/>
                          <a:ea typeface="Cambria Math" panose="02040503050406030204" pitchFamily="18" charset="0"/>
                        </a:rPr>
                        <a:t>More than ₹ </a:t>
                      </a:r>
                      <a:r>
                        <a:rPr lang="en-IN" sz="1800" b="1" dirty="0" smtClean="0">
                          <a:effectLst/>
                        </a:rPr>
                        <a:t>1.50 </a:t>
                      </a:r>
                      <a:r>
                        <a:rPr lang="en-IN" sz="1800" b="1" dirty="0" err="1" smtClean="0">
                          <a:effectLst/>
                        </a:rPr>
                        <a:t>crores</a:t>
                      </a:r>
                      <a:endParaRPr lang="en-IN" sz="1100" b="1" dirty="0" smtClean="0">
                        <a:effectLst/>
                      </a:endParaRPr>
                    </a:p>
                  </a:txBody>
                  <a:tcPr/>
                </a:tc>
              </a:tr>
              <a:tr h="621791">
                <a:tc>
                  <a:txBody>
                    <a:bodyPr/>
                    <a:lstStyle/>
                    <a:p>
                      <a:pPr algn="ctr">
                        <a:lnSpc>
                          <a:spcPct val="107000"/>
                        </a:lnSpc>
                        <a:spcAft>
                          <a:spcPts val="0"/>
                        </a:spcAft>
                      </a:pPr>
                      <a:r>
                        <a:rPr lang="en-IN" sz="2000" dirty="0">
                          <a:effectLst/>
                        </a:rPr>
                        <a:t>01.07.2017 to 12.10.2017 </a:t>
                      </a:r>
                      <a:endParaRPr lang="en-IN" sz="1200" dirty="0">
                        <a:solidFill>
                          <a:srgbClr val="000000"/>
                        </a:solidFill>
                        <a:effectLst/>
                        <a:latin typeface="+mj-lt"/>
                        <a:ea typeface="Times New Roman" panose="02020603050405020304" pitchFamily="18" charset="0"/>
                        <a:cs typeface="Palatino Linotype" panose="02040502050505030304" pitchFamily="18" charset="0"/>
                      </a:endParaRPr>
                    </a:p>
                  </a:txBody>
                  <a:tcPr marL="68580" marR="68580" marT="0" marB="0" anchor="ctr"/>
                </a:tc>
                <a:tc>
                  <a:txBody>
                    <a:bodyPr/>
                    <a:lstStyle/>
                    <a:p>
                      <a:pPr algn="ctr">
                        <a:lnSpc>
                          <a:spcPct val="107000"/>
                        </a:lnSpc>
                        <a:spcAft>
                          <a:spcPts val="0"/>
                        </a:spcAft>
                      </a:pPr>
                      <a:r>
                        <a:rPr lang="en-IN" sz="2000" dirty="0">
                          <a:effectLst/>
                        </a:rPr>
                        <a:t>Taxable </a:t>
                      </a:r>
                      <a:endParaRPr lang="en-IN" sz="1200" dirty="0">
                        <a:solidFill>
                          <a:srgbClr val="000000"/>
                        </a:solidFill>
                        <a:effectLst/>
                        <a:latin typeface="+mj-lt"/>
                        <a:ea typeface="Times New Roman" panose="02020603050405020304" pitchFamily="18" charset="0"/>
                        <a:cs typeface="Palatino Linotype" panose="02040502050505030304" pitchFamily="18" charset="0"/>
                      </a:endParaRPr>
                    </a:p>
                  </a:txBody>
                  <a:tcPr marL="68580" marR="68580" marT="0" marB="0" anchor="ctr"/>
                </a:tc>
                <a:tc>
                  <a:txBody>
                    <a:bodyPr/>
                    <a:lstStyle/>
                    <a:p>
                      <a:pPr algn="ctr">
                        <a:lnSpc>
                          <a:spcPct val="107000"/>
                        </a:lnSpc>
                        <a:spcAft>
                          <a:spcPts val="0"/>
                        </a:spcAft>
                      </a:pPr>
                      <a:r>
                        <a:rPr lang="en-IN" sz="2000" dirty="0">
                          <a:effectLst/>
                        </a:rPr>
                        <a:t>Taxable </a:t>
                      </a:r>
                      <a:endParaRPr lang="en-IN" sz="1200" dirty="0">
                        <a:solidFill>
                          <a:srgbClr val="000000"/>
                        </a:solidFill>
                        <a:effectLst/>
                        <a:latin typeface="+mj-lt"/>
                        <a:ea typeface="Times New Roman" panose="02020603050405020304" pitchFamily="18" charset="0"/>
                        <a:cs typeface="Palatino Linotype" panose="02040502050505030304" pitchFamily="18" charset="0"/>
                      </a:endParaRPr>
                    </a:p>
                  </a:txBody>
                  <a:tcPr marL="68580" marR="68580" marT="0" marB="0" anchor="ctr"/>
                </a:tc>
              </a:tr>
              <a:tr h="621791">
                <a:tc>
                  <a:txBody>
                    <a:bodyPr/>
                    <a:lstStyle/>
                    <a:p>
                      <a:pPr algn="ctr">
                        <a:lnSpc>
                          <a:spcPct val="107000"/>
                        </a:lnSpc>
                        <a:spcAft>
                          <a:spcPts val="0"/>
                        </a:spcAft>
                      </a:pPr>
                      <a:r>
                        <a:rPr lang="en-IN" sz="2000" dirty="0">
                          <a:effectLst/>
                        </a:rPr>
                        <a:t>13.10.2017 to </a:t>
                      </a:r>
                      <a:r>
                        <a:rPr lang="en-IN" sz="2000" dirty="0" smtClean="0">
                          <a:effectLst/>
                        </a:rPr>
                        <a:t>14.11.2017  </a:t>
                      </a:r>
                      <a:endParaRPr lang="en-IN" sz="1200" dirty="0">
                        <a:solidFill>
                          <a:srgbClr val="000000"/>
                        </a:solidFill>
                        <a:effectLst/>
                        <a:latin typeface="+mj-lt"/>
                        <a:ea typeface="Times New Roman" panose="02020603050405020304" pitchFamily="18" charset="0"/>
                        <a:cs typeface="Palatino Linotype" panose="02040502050505030304" pitchFamily="18" charset="0"/>
                      </a:endParaRPr>
                    </a:p>
                  </a:txBody>
                  <a:tcPr marL="68580" marR="68580" marT="0" marB="0" anchor="ctr"/>
                </a:tc>
                <a:tc>
                  <a:txBody>
                    <a:bodyPr/>
                    <a:lstStyle/>
                    <a:p>
                      <a:pPr algn="ctr">
                        <a:lnSpc>
                          <a:spcPct val="107000"/>
                        </a:lnSpc>
                        <a:spcAft>
                          <a:spcPts val="0"/>
                        </a:spcAft>
                      </a:pPr>
                      <a:r>
                        <a:rPr lang="en-IN" sz="2000" dirty="0">
                          <a:effectLst/>
                        </a:rPr>
                        <a:t>Not taxable </a:t>
                      </a:r>
                      <a:endParaRPr lang="en-IN" sz="1200" dirty="0">
                        <a:solidFill>
                          <a:srgbClr val="000000"/>
                        </a:solidFill>
                        <a:effectLst/>
                        <a:latin typeface="+mj-lt"/>
                        <a:ea typeface="Times New Roman" panose="02020603050405020304" pitchFamily="18" charset="0"/>
                        <a:cs typeface="Palatino Linotype" panose="02040502050505030304" pitchFamily="18" charset="0"/>
                      </a:endParaRPr>
                    </a:p>
                  </a:txBody>
                  <a:tcPr marL="68580" marR="68580" marT="0" marB="0" anchor="ctr"/>
                </a:tc>
                <a:tc>
                  <a:txBody>
                    <a:bodyPr/>
                    <a:lstStyle/>
                    <a:p>
                      <a:pPr algn="ctr">
                        <a:lnSpc>
                          <a:spcPct val="107000"/>
                        </a:lnSpc>
                        <a:spcAft>
                          <a:spcPts val="0"/>
                        </a:spcAft>
                      </a:pPr>
                      <a:r>
                        <a:rPr lang="en-IN" sz="2000" dirty="0">
                          <a:effectLst/>
                        </a:rPr>
                        <a:t>Taxable </a:t>
                      </a:r>
                      <a:endParaRPr lang="en-IN" sz="1200" dirty="0">
                        <a:solidFill>
                          <a:srgbClr val="000000"/>
                        </a:solidFill>
                        <a:effectLst/>
                        <a:latin typeface="+mj-lt"/>
                        <a:ea typeface="Times New Roman" panose="02020603050405020304" pitchFamily="18" charset="0"/>
                        <a:cs typeface="Palatino Linotype" panose="02040502050505030304" pitchFamily="18" charset="0"/>
                      </a:endParaRPr>
                    </a:p>
                  </a:txBody>
                  <a:tcPr marL="68580" marR="68580" marT="0" marB="0" anchor="ctr"/>
                </a:tc>
              </a:tr>
              <a:tr h="621791">
                <a:tc>
                  <a:txBody>
                    <a:bodyPr/>
                    <a:lstStyle/>
                    <a:p>
                      <a:pPr algn="ctr">
                        <a:lnSpc>
                          <a:spcPct val="107000"/>
                        </a:lnSpc>
                        <a:spcAft>
                          <a:spcPts val="0"/>
                        </a:spcAft>
                      </a:pPr>
                      <a:r>
                        <a:rPr lang="en-IN" sz="2000" dirty="0">
                          <a:effectLst/>
                        </a:rPr>
                        <a:t>15.11.2017 and onwards  </a:t>
                      </a:r>
                      <a:endParaRPr lang="en-IN" sz="1200" dirty="0">
                        <a:solidFill>
                          <a:srgbClr val="000000"/>
                        </a:solidFill>
                        <a:effectLst/>
                        <a:latin typeface="+mj-lt"/>
                        <a:ea typeface="Times New Roman" panose="02020603050405020304" pitchFamily="18" charset="0"/>
                        <a:cs typeface="Palatino Linotype" panose="02040502050505030304" pitchFamily="18" charset="0"/>
                      </a:endParaRPr>
                    </a:p>
                  </a:txBody>
                  <a:tcPr marL="68580" marR="68580" marT="0" marB="0" anchor="ctr"/>
                </a:tc>
                <a:tc>
                  <a:txBody>
                    <a:bodyPr/>
                    <a:lstStyle/>
                    <a:p>
                      <a:pPr algn="ctr">
                        <a:lnSpc>
                          <a:spcPct val="107000"/>
                        </a:lnSpc>
                        <a:spcAft>
                          <a:spcPts val="0"/>
                        </a:spcAft>
                      </a:pPr>
                      <a:r>
                        <a:rPr lang="en-IN" sz="2000" dirty="0">
                          <a:effectLst/>
                        </a:rPr>
                        <a:t>Not taxable </a:t>
                      </a:r>
                      <a:endParaRPr lang="en-IN" sz="1200" dirty="0">
                        <a:solidFill>
                          <a:srgbClr val="000000"/>
                        </a:solidFill>
                        <a:effectLst/>
                        <a:latin typeface="+mj-lt"/>
                        <a:ea typeface="Times New Roman" panose="02020603050405020304" pitchFamily="18" charset="0"/>
                        <a:cs typeface="Palatino Linotype" panose="02040502050505030304" pitchFamily="18" charset="0"/>
                      </a:endParaRPr>
                    </a:p>
                  </a:txBody>
                  <a:tcPr marL="68580" marR="68580" marT="0" marB="0" anchor="ctr"/>
                </a:tc>
                <a:tc>
                  <a:txBody>
                    <a:bodyPr/>
                    <a:lstStyle/>
                    <a:p>
                      <a:pPr algn="ctr">
                        <a:lnSpc>
                          <a:spcPct val="107000"/>
                        </a:lnSpc>
                        <a:spcAft>
                          <a:spcPts val="0"/>
                        </a:spcAft>
                      </a:pPr>
                      <a:r>
                        <a:rPr lang="en-IN" sz="2000" dirty="0">
                          <a:effectLst/>
                        </a:rPr>
                        <a:t>Not taxable </a:t>
                      </a:r>
                      <a:endParaRPr lang="en-IN" sz="1200" dirty="0">
                        <a:solidFill>
                          <a:srgbClr val="000000"/>
                        </a:solidFill>
                        <a:effectLst/>
                        <a:latin typeface="+mj-lt"/>
                        <a:ea typeface="Times New Roman" panose="02020603050405020304" pitchFamily="18" charset="0"/>
                        <a:cs typeface="Palatino Linotype" panose="02040502050505030304" pitchFamily="18" charset="0"/>
                      </a:endParaRPr>
                    </a:p>
                  </a:txBody>
                  <a:tcPr marL="68580" marR="68580" marT="0" marB="0" anchor="ctr"/>
                </a:tc>
              </a:tr>
            </a:tbl>
          </a:graphicData>
        </a:graphic>
      </p:graphicFrame>
      <p:sp>
        <p:nvSpPr>
          <p:cNvPr id="6" name="TextBox 5"/>
          <p:cNvSpPr txBox="1"/>
          <p:nvPr/>
        </p:nvSpPr>
        <p:spPr>
          <a:xfrm>
            <a:off x="0" y="6150543"/>
            <a:ext cx="12192000" cy="923330"/>
          </a:xfrm>
          <a:prstGeom prst="rect">
            <a:avLst/>
          </a:prstGeom>
          <a:noFill/>
        </p:spPr>
        <p:txBody>
          <a:bodyPr wrap="square" rtlCol="0">
            <a:spAutoFit/>
          </a:bodyPr>
          <a:lstStyle/>
          <a:p>
            <a:pPr algn="just"/>
            <a:r>
              <a:rPr lang="en-IN" b="1" i="1" dirty="0" smtClean="0"/>
              <a:t>However, This </a:t>
            </a:r>
            <a:r>
              <a:rPr lang="en-IN" b="1" i="1" dirty="0"/>
              <a:t>benefit is not available to person covered under Composition </a:t>
            </a:r>
            <a:r>
              <a:rPr lang="en-IN" b="1" i="1" dirty="0" smtClean="0"/>
              <a:t>Scheme, Reverse Charge mechanism and in the case of supply of services. </a:t>
            </a:r>
            <a:endParaRPr lang="en-IN" b="1" i="1" dirty="0"/>
          </a:p>
          <a:p>
            <a:endParaRPr lang="en-US" dirty="0"/>
          </a:p>
        </p:txBody>
      </p:sp>
    </p:spTree>
    <p:extLst>
      <p:ext uri="{BB962C8B-B14F-4D97-AF65-F5344CB8AC3E}">
        <p14:creationId xmlns:p14="http://schemas.microsoft.com/office/powerpoint/2010/main" val="35753426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a:t>Time of Supply of Goods – Sec 12(2)</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90557440"/>
              </p:ext>
            </p:extLst>
          </p:nvPr>
        </p:nvGraphicFramePr>
        <p:xfrm>
          <a:off x="0" y="2300288"/>
          <a:ext cx="12192000" cy="3452460"/>
        </p:xfrm>
        <a:graphic>
          <a:graphicData uri="http://schemas.openxmlformats.org/drawingml/2006/table">
            <a:tbl>
              <a:tblPr firstRow="1" bandRow="1">
                <a:tableStyleId>{5C22544A-7EE6-4342-B048-85BDC9FD1C3A}</a:tableStyleId>
              </a:tblPr>
              <a:tblGrid>
                <a:gridCol w="3026183"/>
                <a:gridCol w="1850617"/>
                <a:gridCol w="2438400"/>
                <a:gridCol w="2438400"/>
                <a:gridCol w="2438400"/>
              </a:tblGrid>
              <a:tr h="863115">
                <a:tc>
                  <a:txBody>
                    <a:bodyPr/>
                    <a:lstStyle/>
                    <a:p>
                      <a:pPr algn="ctr">
                        <a:lnSpc>
                          <a:spcPts val="1300"/>
                        </a:lnSpc>
                        <a:spcBef>
                          <a:spcPts val="300"/>
                        </a:spcBef>
                        <a:spcAft>
                          <a:spcPts val="300"/>
                        </a:spcAft>
                      </a:pPr>
                      <a:r>
                        <a:rPr lang="en-IN" sz="1800" dirty="0" smtClean="0">
                          <a:effectLst/>
                          <a:latin typeface="+mj-lt"/>
                          <a:ea typeface="Calibri" panose="020F0502020204030204" pitchFamily="34" charset="0"/>
                          <a:cs typeface="Times New Roman" panose="02020603050405020304" pitchFamily="18" charset="0"/>
                        </a:rPr>
                        <a:t>CASES</a:t>
                      </a:r>
                      <a:endParaRPr lang="en-IN" sz="18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300"/>
                        </a:lnSpc>
                        <a:spcBef>
                          <a:spcPts val="300"/>
                        </a:spcBef>
                        <a:spcAft>
                          <a:spcPts val="300"/>
                        </a:spcAft>
                      </a:pPr>
                      <a:r>
                        <a:rPr lang="en-IN" sz="1800" spc="20" dirty="0">
                          <a:effectLst/>
                          <a:latin typeface="+mj-lt"/>
                        </a:rPr>
                        <a:t>Invoice date</a:t>
                      </a:r>
                      <a:endParaRPr lang="en-IN" sz="18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300"/>
                        </a:lnSpc>
                        <a:spcBef>
                          <a:spcPts val="300"/>
                        </a:spcBef>
                        <a:spcAft>
                          <a:spcPts val="300"/>
                        </a:spcAft>
                      </a:pPr>
                      <a:r>
                        <a:rPr lang="en-IN" sz="1800" spc="20" dirty="0">
                          <a:effectLst/>
                          <a:latin typeface="+mj-lt"/>
                        </a:rPr>
                        <a:t>Due date of issue of invoice</a:t>
                      </a:r>
                      <a:endParaRPr lang="en-IN" sz="18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300"/>
                        </a:lnSpc>
                        <a:spcBef>
                          <a:spcPts val="300"/>
                        </a:spcBef>
                        <a:spcAft>
                          <a:spcPts val="300"/>
                        </a:spcAft>
                      </a:pPr>
                      <a:r>
                        <a:rPr lang="en-IN" sz="1800" spc="20" dirty="0" smtClean="0">
                          <a:effectLst/>
                          <a:latin typeface="+mj-lt"/>
                        </a:rPr>
                        <a:t>Date of Payment</a:t>
                      </a:r>
                      <a:endParaRPr lang="en-IN" sz="18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300"/>
                        </a:lnSpc>
                        <a:spcBef>
                          <a:spcPts val="300"/>
                        </a:spcBef>
                        <a:spcAft>
                          <a:spcPts val="300"/>
                        </a:spcAft>
                      </a:pPr>
                      <a:r>
                        <a:rPr lang="en-IN" sz="1800" spc="20" dirty="0">
                          <a:effectLst/>
                          <a:latin typeface="+mj-lt"/>
                        </a:rPr>
                        <a:t>Time of supply</a:t>
                      </a:r>
                      <a:endParaRPr lang="en-IN" sz="1800" dirty="0">
                        <a:effectLst/>
                        <a:latin typeface="+mj-lt"/>
                        <a:ea typeface="Calibri" panose="020F0502020204030204" pitchFamily="34" charset="0"/>
                        <a:cs typeface="Times New Roman" panose="02020603050405020304" pitchFamily="18" charset="0"/>
                      </a:endParaRPr>
                    </a:p>
                  </a:txBody>
                  <a:tcPr marL="68580" marR="68580" marT="0" marB="0" anchor="ctr"/>
                </a:tc>
              </a:tr>
              <a:tr h="863115">
                <a:tc>
                  <a:txBody>
                    <a:bodyPr/>
                    <a:lstStyle/>
                    <a:p>
                      <a:pPr algn="ctr">
                        <a:lnSpc>
                          <a:spcPts val="1300"/>
                        </a:lnSpc>
                        <a:spcBef>
                          <a:spcPts val="300"/>
                        </a:spcBef>
                        <a:spcAft>
                          <a:spcPts val="300"/>
                        </a:spcAft>
                      </a:pPr>
                      <a:r>
                        <a:rPr lang="en-IN" sz="1800" dirty="0" smtClean="0">
                          <a:effectLst/>
                          <a:latin typeface="+mj-lt"/>
                          <a:ea typeface="Calibri" panose="020F0502020204030204" pitchFamily="34" charset="0"/>
                          <a:cs typeface="Times New Roman" panose="02020603050405020304" pitchFamily="18" charset="0"/>
                        </a:rPr>
                        <a:t>Receipt of advance of </a:t>
                      </a:r>
                    </a:p>
                    <a:p>
                      <a:pPr algn="ctr">
                        <a:lnSpc>
                          <a:spcPts val="1300"/>
                        </a:lnSpc>
                        <a:spcBef>
                          <a:spcPts val="300"/>
                        </a:spcBef>
                        <a:spcAft>
                          <a:spcPts val="300"/>
                        </a:spcAft>
                      </a:pPr>
                      <a:r>
                        <a:rPr lang="en-IN" sz="1800" dirty="0" smtClean="0">
                          <a:effectLst/>
                          <a:latin typeface="Cambria Math" panose="02040503050406030204" pitchFamily="18" charset="0"/>
                          <a:ea typeface="Cambria Math" panose="02040503050406030204" pitchFamily="18" charset="0"/>
                          <a:cs typeface="Times New Roman" panose="02020603050405020304" pitchFamily="18" charset="0"/>
                        </a:rPr>
                        <a:t>₹</a:t>
                      </a:r>
                      <a:r>
                        <a:rPr lang="en-IN" sz="1800" dirty="0" smtClean="0">
                          <a:effectLst/>
                          <a:latin typeface="+mj-lt"/>
                          <a:ea typeface="Calibri" panose="020F0502020204030204" pitchFamily="34" charset="0"/>
                          <a:cs typeface="Times New Roman" panose="02020603050405020304" pitchFamily="18" charset="0"/>
                        </a:rPr>
                        <a:t> 5 lakh</a:t>
                      </a:r>
                      <a:endParaRPr lang="en-IN" sz="18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300"/>
                        </a:lnSpc>
                        <a:spcBef>
                          <a:spcPts val="300"/>
                        </a:spcBef>
                        <a:spcAft>
                          <a:spcPts val="300"/>
                        </a:spcAft>
                      </a:pPr>
                      <a:r>
                        <a:rPr lang="en-IN" sz="1800" spc="20" dirty="0" smtClean="0">
                          <a:effectLst/>
                          <a:latin typeface="+mj-lt"/>
                        </a:rPr>
                        <a:t>2-Jan-2019</a:t>
                      </a:r>
                      <a:endParaRPr lang="en-IN" sz="18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300"/>
                        </a:lnSpc>
                        <a:spcBef>
                          <a:spcPts val="300"/>
                        </a:spcBef>
                        <a:spcAft>
                          <a:spcPts val="300"/>
                        </a:spcAft>
                      </a:pPr>
                      <a:r>
                        <a:rPr lang="en-IN" sz="1800" spc="20" dirty="0" smtClean="0">
                          <a:effectLst/>
                          <a:latin typeface="+mj-lt"/>
                        </a:rPr>
                        <a:t>30-Dec-2019</a:t>
                      </a:r>
                      <a:endParaRPr lang="en-IN" sz="18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300"/>
                        </a:lnSpc>
                        <a:spcBef>
                          <a:spcPts val="300"/>
                        </a:spcBef>
                        <a:spcAft>
                          <a:spcPts val="300"/>
                        </a:spcAft>
                      </a:pPr>
                      <a:r>
                        <a:rPr lang="en-IN" sz="1800" spc="20" dirty="0" smtClean="0">
                          <a:effectLst/>
                          <a:latin typeface="+mj-lt"/>
                        </a:rPr>
                        <a:t>30-Nov-2019*</a:t>
                      </a:r>
                      <a:endParaRPr lang="en-IN" sz="18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300"/>
                        </a:lnSpc>
                        <a:spcBef>
                          <a:spcPts val="300"/>
                        </a:spcBef>
                        <a:spcAft>
                          <a:spcPts val="300"/>
                        </a:spcAft>
                      </a:pPr>
                      <a:r>
                        <a:rPr lang="en-IN" sz="1800" kern="1200" spc="20" dirty="0" smtClean="0">
                          <a:solidFill>
                            <a:schemeClr val="dk1"/>
                          </a:solidFill>
                          <a:effectLst/>
                          <a:latin typeface="+mn-lt"/>
                          <a:ea typeface="+mn-ea"/>
                          <a:cs typeface="+mn-cs"/>
                        </a:rPr>
                        <a:t>30-Dec-2019</a:t>
                      </a:r>
                      <a:endParaRPr lang="en-IN" sz="1800" kern="1200" dirty="0">
                        <a:solidFill>
                          <a:schemeClr val="dk1"/>
                        </a:solidFill>
                        <a:effectLst/>
                        <a:latin typeface="+mn-lt"/>
                        <a:ea typeface="Calibri" panose="020F0502020204030204" pitchFamily="34" charset="0"/>
                        <a:cs typeface="Times New Roman" panose="02020603050405020304" pitchFamily="18" charset="0"/>
                      </a:endParaRPr>
                    </a:p>
                  </a:txBody>
                  <a:tcPr marL="68580" marR="68580" marT="0" marB="0" anchor="ctr"/>
                </a:tc>
              </a:tr>
              <a:tr h="863115">
                <a:tc>
                  <a:txBody>
                    <a:bodyPr/>
                    <a:lstStyle/>
                    <a:p>
                      <a:pPr algn="ctr">
                        <a:lnSpc>
                          <a:spcPts val="1300"/>
                        </a:lnSpc>
                        <a:spcBef>
                          <a:spcPts val="300"/>
                        </a:spcBef>
                        <a:spcAft>
                          <a:spcPts val="300"/>
                        </a:spcAft>
                      </a:pPr>
                      <a:r>
                        <a:rPr lang="en-IN" sz="1800" dirty="0" smtClean="0">
                          <a:effectLst/>
                          <a:latin typeface="+mj-lt"/>
                          <a:ea typeface="Calibri" panose="020F0502020204030204" pitchFamily="34" charset="0"/>
                          <a:cs typeface="Times New Roman" panose="02020603050405020304" pitchFamily="18" charset="0"/>
                        </a:rPr>
                        <a:t>Receipt of advance of</a:t>
                      </a:r>
                    </a:p>
                    <a:p>
                      <a:pPr algn="ctr">
                        <a:lnSpc>
                          <a:spcPts val="1300"/>
                        </a:lnSpc>
                        <a:spcBef>
                          <a:spcPts val="300"/>
                        </a:spcBef>
                        <a:spcAft>
                          <a:spcPts val="300"/>
                        </a:spcAft>
                      </a:pPr>
                      <a:r>
                        <a:rPr lang="en-IN" sz="1800" dirty="0" smtClean="0">
                          <a:effectLst/>
                          <a:latin typeface="Cambria Math" panose="02040503050406030204" pitchFamily="18" charset="0"/>
                          <a:ea typeface="Cambria Math" panose="02040503050406030204" pitchFamily="18" charset="0"/>
                          <a:cs typeface="Times New Roman" panose="02020603050405020304" pitchFamily="18" charset="0"/>
                        </a:rPr>
                        <a:t>₹</a:t>
                      </a:r>
                      <a:r>
                        <a:rPr lang="en-IN" sz="1800" kern="1200" dirty="0" smtClean="0">
                          <a:solidFill>
                            <a:schemeClr val="dk1"/>
                          </a:solidFill>
                          <a:effectLst/>
                          <a:latin typeface="+mn-lt"/>
                          <a:ea typeface="Calibri" panose="020F0502020204030204" pitchFamily="34" charset="0"/>
                          <a:cs typeface="Times New Roman" panose="02020603050405020304" pitchFamily="18" charset="0"/>
                        </a:rPr>
                        <a:t> </a:t>
                      </a:r>
                      <a:r>
                        <a:rPr lang="en-IN" sz="1800" dirty="0" smtClean="0">
                          <a:effectLst/>
                          <a:latin typeface="+mj-lt"/>
                          <a:ea typeface="Calibri" panose="020F0502020204030204" pitchFamily="34" charset="0"/>
                          <a:cs typeface="Times New Roman" panose="02020603050405020304" pitchFamily="18" charset="0"/>
                        </a:rPr>
                        <a:t>20 lakh</a:t>
                      </a:r>
                      <a:endParaRPr lang="en-IN" sz="18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300"/>
                        </a:lnSpc>
                        <a:spcBef>
                          <a:spcPts val="300"/>
                        </a:spcBef>
                        <a:spcAft>
                          <a:spcPts val="300"/>
                        </a:spcAft>
                      </a:pPr>
                      <a:r>
                        <a:rPr lang="en-IN" sz="1800" spc="20" dirty="0" smtClean="0">
                          <a:effectLst/>
                          <a:latin typeface="+mj-lt"/>
                        </a:rPr>
                        <a:t>2-Jan-2019</a:t>
                      </a:r>
                      <a:endParaRPr lang="en-IN" sz="18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300"/>
                        </a:lnSpc>
                        <a:spcBef>
                          <a:spcPts val="300"/>
                        </a:spcBef>
                        <a:spcAft>
                          <a:spcPts val="300"/>
                        </a:spcAft>
                      </a:pPr>
                      <a:r>
                        <a:rPr lang="en-IN" sz="1800" spc="20" dirty="0" smtClean="0">
                          <a:effectLst/>
                          <a:latin typeface="+mj-lt"/>
                        </a:rPr>
                        <a:t>30-Dec-2019</a:t>
                      </a:r>
                      <a:endParaRPr lang="en-IN" sz="18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300"/>
                        </a:lnSpc>
                        <a:spcBef>
                          <a:spcPts val="300"/>
                        </a:spcBef>
                        <a:spcAft>
                          <a:spcPts val="300"/>
                        </a:spcAft>
                      </a:pPr>
                      <a:r>
                        <a:rPr lang="en-IN" sz="1800" spc="20" dirty="0" smtClean="0">
                          <a:effectLst/>
                          <a:latin typeface="+mj-lt"/>
                        </a:rPr>
                        <a:t>29-Dec-19*</a:t>
                      </a:r>
                      <a:endParaRPr lang="en-IN" sz="18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defTabSz="457200" rtl="0" eaLnBrk="1" fontAlgn="auto" latinLnBrk="0" hangingPunct="1">
                        <a:lnSpc>
                          <a:spcPts val="1300"/>
                        </a:lnSpc>
                        <a:spcBef>
                          <a:spcPts val="300"/>
                        </a:spcBef>
                        <a:spcAft>
                          <a:spcPts val="300"/>
                        </a:spcAft>
                        <a:buClrTx/>
                        <a:buSzTx/>
                        <a:buFontTx/>
                        <a:buNone/>
                        <a:tabLst/>
                        <a:defRPr/>
                      </a:pPr>
                      <a:r>
                        <a:rPr lang="en-IN" sz="1800" kern="1200" spc="20" dirty="0" smtClean="0">
                          <a:solidFill>
                            <a:schemeClr val="dk1"/>
                          </a:solidFill>
                          <a:effectLst/>
                          <a:latin typeface="+mn-lt"/>
                          <a:ea typeface="+mn-ea"/>
                          <a:cs typeface="+mn-cs"/>
                        </a:rPr>
                        <a:t>30-Dec-2019</a:t>
                      </a:r>
                      <a:endParaRPr lang="en-IN" sz="1800" kern="1200" dirty="0" smtClean="0">
                        <a:solidFill>
                          <a:schemeClr val="dk1"/>
                        </a:solidFill>
                        <a:effectLst/>
                        <a:latin typeface="+mn-lt"/>
                        <a:ea typeface="Calibri" panose="020F0502020204030204" pitchFamily="34" charset="0"/>
                        <a:cs typeface="Times New Roman" panose="02020603050405020304" pitchFamily="18" charset="0"/>
                      </a:endParaRPr>
                    </a:p>
                    <a:p>
                      <a:pPr algn="ctr">
                        <a:lnSpc>
                          <a:spcPts val="1300"/>
                        </a:lnSpc>
                        <a:spcBef>
                          <a:spcPts val="300"/>
                        </a:spcBef>
                        <a:spcAft>
                          <a:spcPts val="300"/>
                        </a:spcAft>
                      </a:pPr>
                      <a:endParaRPr lang="en-IN" sz="1800" dirty="0">
                        <a:effectLst/>
                        <a:latin typeface="+mj-lt"/>
                        <a:ea typeface="Calibri" panose="020F0502020204030204" pitchFamily="34" charset="0"/>
                        <a:cs typeface="Times New Roman" panose="02020603050405020304" pitchFamily="18" charset="0"/>
                      </a:endParaRPr>
                    </a:p>
                  </a:txBody>
                  <a:tcPr marL="68580" marR="68580" marT="0" marB="0" anchor="ctr"/>
                </a:tc>
              </a:tr>
              <a:tr h="863115">
                <a:tc>
                  <a:txBody>
                    <a:bodyPr/>
                    <a:lstStyle/>
                    <a:p>
                      <a:pPr algn="ctr">
                        <a:lnSpc>
                          <a:spcPts val="1300"/>
                        </a:lnSpc>
                        <a:spcBef>
                          <a:spcPts val="300"/>
                        </a:spcBef>
                        <a:spcAft>
                          <a:spcPts val="300"/>
                        </a:spcAft>
                      </a:pPr>
                      <a:r>
                        <a:rPr lang="en-IN" sz="1800" dirty="0" smtClean="0">
                          <a:effectLst/>
                          <a:latin typeface="+mj-lt"/>
                          <a:ea typeface="Calibri" panose="020F0502020204030204" pitchFamily="34" charset="0"/>
                          <a:cs typeface="Times New Roman" panose="02020603050405020304" pitchFamily="18" charset="0"/>
                        </a:rPr>
                        <a:t>Final payment</a:t>
                      </a:r>
                      <a:endParaRPr lang="en-IN" sz="18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300"/>
                        </a:lnSpc>
                        <a:spcBef>
                          <a:spcPts val="300"/>
                        </a:spcBef>
                        <a:spcAft>
                          <a:spcPts val="300"/>
                        </a:spcAft>
                      </a:pPr>
                      <a:r>
                        <a:rPr lang="en-IN" sz="1800" spc="20" dirty="0" smtClean="0">
                          <a:effectLst/>
                          <a:latin typeface="+mj-lt"/>
                        </a:rPr>
                        <a:t>2-Jan-2019</a:t>
                      </a:r>
                      <a:endParaRPr lang="en-IN" sz="18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300"/>
                        </a:lnSpc>
                        <a:spcBef>
                          <a:spcPts val="300"/>
                        </a:spcBef>
                        <a:spcAft>
                          <a:spcPts val="300"/>
                        </a:spcAft>
                      </a:pPr>
                      <a:r>
                        <a:rPr lang="en-IN" sz="1800" spc="20" dirty="0" smtClean="0">
                          <a:effectLst/>
                          <a:latin typeface="+mj-lt"/>
                        </a:rPr>
                        <a:t>30-Dec-2019</a:t>
                      </a:r>
                      <a:endParaRPr lang="en-IN" sz="18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300"/>
                        </a:lnSpc>
                        <a:spcBef>
                          <a:spcPts val="300"/>
                        </a:spcBef>
                        <a:spcAft>
                          <a:spcPts val="300"/>
                        </a:spcAft>
                      </a:pPr>
                      <a:r>
                        <a:rPr lang="en-IN" sz="1800" dirty="0" smtClean="0">
                          <a:effectLst/>
                          <a:latin typeface="+mj-lt"/>
                          <a:ea typeface="Calibri" panose="020F0502020204030204" pitchFamily="34" charset="0"/>
                          <a:cs typeface="Times New Roman" panose="02020603050405020304" pitchFamily="18" charset="0"/>
                        </a:rPr>
                        <a:t>14-Jan-2020</a:t>
                      </a:r>
                      <a:endParaRPr lang="en-IN" sz="18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ts val="1300"/>
                        </a:lnSpc>
                        <a:spcBef>
                          <a:spcPts val="300"/>
                        </a:spcBef>
                        <a:spcAft>
                          <a:spcPts val="300"/>
                        </a:spcAft>
                      </a:pPr>
                      <a:r>
                        <a:rPr lang="en-IN" sz="1800" kern="1200" spc="20" dirty="0" smtClean="0">
                          <a:solidFill>
                            <a:schemeClr val="dk1"/>
                          </a:solidFill>
                          <a:effectLst/>
                          <a:latin typeface="+mn-lt"/>
                          <a:ea typeface="+mn-ea"/>
                          <a:cs typeface="+mn-cs"/>
                        </a:rPr>
                        <a:t>30-Dec-2019</a:t>
                      </a:r>
                      <a:endParaRPr lang="en-IN" sz="1800" kern="1200" dirty="0">
                        <a:solidFill>
                          <a:schemeClr val="dk1"/>
                        </a:solidFill>
                        <a:effectLst/>
                        <a:latin typeface="+mn-lt"/>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5" name="TextBox 4"/>
          <p:cNvSpPr txBox="1"/>
          <p:nvPr/>
        </p:nvSpPr>
        <p:spPr>
          <a:xfrm>
            <a:off x="0" y="5967664"/>
            <a:ext cx="12192000" cy="646331"/>
          </a:xfrm>
          <a:prstGeom prst="rect">
            <a:avLst/>
          </a:prstGeom>
          <a:noFill/>
        </p:spPr>
        <p:txBody>
          <a:bodyPr wrap="square" rtlCol="0">
            <a:spAutoFit/>
          </a:bodyPr>
          <a:lstStyle/>
          <a:p>
            <a:r>
              <a:rPr lang="en-US" dirty="0" smtClean="0"/>
              <a:t>* </a:t>
            </a:r>
            <a:r>
              <a:rPr lang="en-US" dirty="0" err="1" smtClean="0"/>
              <a:t>w.e.f</a:t>
            </a:r>
            <a:r>
              <a:rPr lang="en-US" dirty="0" smtClean="0"/>
              <a:t>. 15-11-2017, TOS for supply of goods under forward charge shall be based upon the date of invoice or the last date on which supplier is required to issue invoice, whichever is earlier.</a:t>
            </a:r>
            <a:endParaRPr lang="en-US" dirty="0"/>
          </a:p>
        </p:txBody>
      </p:sp>
    </p:spTree>
    <p:extLst>
      <p:ext uri="{BB962C8B-B14F-4D97-AF65-F5344CB8AC3E}">
        <p14:creationId xmlns:p14="http://schemas.microsoft.com/office/powerpoint/2010/main" val="27821878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873</TotalTime>
  <Words>2328</Words>
  <Application>Microsoft Office PowerPoint</Application>
  <PresentationFormat>Widescreen</PresentationFormat>
  <Paragraphs>307</Paragraphs>
  <Slides>26</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Arial</vt:lpstr>
      <vt:lpstr>Calibri</vt:lpstr>
      <vt:lpstr>Cambria Math</vt:lpstr>
      <vt:lpstr>Century Gothic</vt:lpstr>
      <vt:lpstr>Palatino Linotype</vt:lpstr>
      <vt:lpstr>Segoe UI Italic</vt:lpstr>
      <vt:lpstr>Times New Roman</vt:lpstr>
      <vt:lpstr>Wingdings</vt:lpstr>
      <vt:lpstr>Wingdings 3</vt:lpstr>
      <vt:lpstr>Ion Boardroom</vt:lpstr>
      <vt:lpstr>Goods &amp; Services Tax Time of Supply</vt:lpstr>
      <vt:lpstr>TIME OF SUPPLY (TOS)</vt:lpstr>
      <vt:lpstr>TIME OF SUPPLY (TOS)</vt:lpstr>
      <vt:lpstr>Time of Supply of Goods – Sec 12(2)</vt:lpstr>
      <vt:lpstr>Time of Supply of Goods</vt:lpstr>
      <vt:lpstr>Time of Supply of Goods Illustration</vt:lpstr>
      <vt:lpstr>Time of Supply of Goods – Sec 12(2)</vt:lpstr>
      <vt:lpstr>Time of Supply of Goods – Sec 12(2)</vt:lpstr>
      <vt:lpstr>Time of Supply of Goods – Sec 12(2)</vt:lpstr>
      <vt:lpstr>Time of Supply of Goods under Reverse Charge – Sec 12(3)</vt:lpstr>
      <vt:lpstr>Time of Supply of Goods Illustration</vt:lpstr>
      <vt:lpstr>Time of Supply of Services – Sec 13(2)</vt:lpstr>
      <vt:lpstr>Time of Supply of Services</vt:lpstr>
      <vt:lpstr>Time of Supply of Services Illustration</vt:lpstr>
      <vt:lpstr>Time of Supply of Services under Reverse Charge – Sec 13(3)</vt:lpstr>
      <vt:lpstr>Time of Supply of Services Illustration</vt:lpstr>
      <vt:lpstr> Time of Supply of Vouchers – Sec 12(4)/13(4)</vt:lpstr>
      <vt:lpstr>Time of Supply of Vouchers – Sec 12(4)/13(4) Illustrations</vt:lpstr>
      <vt:lpstr> Time of Supply for Residual Cases Sec 12(5) / 13(5)</vt:lpstr>
      <vt:lpstr>Time of Supply of Goods / Services: Value Addition Sec. 12(6) / 13(6) </vt:lpstr>
      <vt:lpstr>Time of Supply of Goods / Services: Value Addition Sec. 12(6) / 13(6) </vt:lpstr>
      <vt:lpstr>Change in rate of tax in respect of supply of goods or services – Sec 14</vt:lpstr>
      <vt:lpstr>Change in rate of tax in respect of supply of goods or services – Sec 14</vt:lpstr>
      <vt:lpstr>Change in rate of tax in respect of supply of goods or services – Sec 14</vt:lpstr>
      <vt:lpstr>References</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Goods &amp; Services Tax Time of Supply</dc:title>
  <dc:creator>Harmanpreet kaur</dc:creator>
  <cp:lastModifiedBy>Harmanpreet kaur</cp:lastModifiedBy>
  <cp:revision>53</cp:revision>
  <dcterms:created xsi:type="dcterms:W3CDTF">2020-03-16T09:32:32Z</dcterms:created>
  <dcterms:modified xsi:type="dcterms:W3CDTF">2020-03-17T11:14:30Z</dcterms:modified>
</cp:coreProperties>
</file>